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2"/>
  </p:notesMasterIdLst>
  <p:sldIdLst>
    <p:sldId id="304" r:id="rId2"/>
    <p:sldId id="286" r:id="rId3"/>
    <p:sldId id="288" r:id="rId4"/>
    <p:sldId id="289" r:id="rId5"/>
    <p:sldId id="290" r:id="rId6"/>
    <p:sldId id="291" r:id="rId7"/>
    <p:sldId id="294" r:id="rId8"/>
    <p:sldId id="292" r:id="rId9"/>
    <p:sldId id="293" r:id="rId10"/>
    <p:sldId id="256" r:id="rId11"/>
    <p:sldId id="285" r:id="rId12"/>
    <p:sldId id="296" r:id="rId13"/>
    <p:sldId id="297" r:id="rId14"/>
    <p:sldId id="266" r:id="rId15"/>
    <p:sldId id="267" r:id="rId16"/>
    <p:sldId id="284" r:id="rId17"/>
    <p:sldId id="299" r:id="rId18"/>
    <p:sldId id="280" r:id="rId19"/>
    <p:sldId id="279" r:id="rId20"/>
    <p:sldId id="276" r:id="rId21"/>
    <p:sldId id="282" r:id="rId22"/>
    <p:sldId id="277" r:id="rId23"/>
    <p:sldId id="300" r:id="rId24"/>
    <p:sldId id="283" r:id="rId25"/>
    <p:sldId id="275" r:id="rId26"/>
    <p:sldId id="278" r:id="rId27"/>
    <p:sldId id="263" r:id="rId28"/>
    <p:sldId id="301" r:id="rId29"/>
    <p:sldId id="258" r:id="rId30"/>
    <p:sldId id="305" r:id="rId31"/>
    <p:sldId id="287" r:id="rId32"/>
    <p:sldId id="259" r:id="rId33"/>
    <p:sldId id="298" r:id="rId34"/>
    <p:sldId id="270" r:id="rId35"/>
    <p:sldId id="272" r:id="rId36"/>
    <p:sldId id="273" r:id="rId37"/>
    <p:sldId id="271" r:id="rId38"/>
    <p:sldId id="302" r:id="rId39"/>
    <p:sldId id="260" r:id="rId40"/>
    <p:sldId id="303"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1F0E"/>
    <a:srgbClr val="060600"/>
    <a:srgbClr val="1D1906"/>
    <a:srgbClr val="222316"/>
    <a:srgbClr val="05143C"/>
    <a:srgbClr val="F0B4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784"/>
    <p:restoredTop sz="78926"/>
  </p:normalViewPr>
  <p:slideViewPr>
    <p:cSldViewPr snapToGrid="0" snapToObjects="1" showGuides="1">
      <p:cViewPr>
        <p:scale>
          <a:sx n="100" d="100"/>
          <a:sy n="100" d="100"/>
        </p:scale>
        <p:origin x="752" y="240"/>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413881-E384-C742-B5AD-7A24A00C3D6A}" type="datetimeFigureOut">
              <a:rPr lang="en-GB" smtClean="0"/>
              <a:t>21/04/2017</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6215AC-E850-4840-9035-C2FE0DC82C99}" type="slidenum">
              <a:rPr lang="en-GB" smtClean="0"/>
              <a:t>‹#›</a:t>
            </a:fld>
            <a:endParaRPr lang="en-GB"/>
          </a:p>
        </p:txBody>
      </p:sp>
    </p:spTree>
    <p:extLst>
      <p:ext uri="{BB962C8B-B14F-4D97-AF65-F5344CB8AC3E}">
        <p14:creationId xmlns:p14="http://schemas.microsoft.com/office/powerpoint/2010/main" val="2144552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s://en.wikipedia.org/wiki/Greek_language"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s://da.wikipedia.org/wiki/Erik_Eriksson"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2010 Helsinki</a:t>
            </a:r>
            <a:endParaRPr lang="en-GB" dirty="0"/>
          </a:p>
        </p:txBody>
      </p:sp>
      <p:sp>
        <p:nvSpPr>
          <p:cNvPr id="4" name="Slide Number Placeholder 3"/>
          <p:cNvSpPr>
            <a:spLocks noGrp="1"/>
          </p:cNvSpPr>
          <p:nvPr>
            <p:ph type="sldNum" sz="quarter" idx="10"/>
          </p:nvPr>
        </p:nvSpPr>
        <p:spPr/>
        <p:txBody>
          <a:bodyPr/>
          <a:lstStyle/>
          <a:p>
            <a:fld id="{636215AC-E850-4840-9035-C2FE0DC82C99}" type="slidenum">
              <a:rPr lang="en-GB" smtClean="0"/>
              <a:t>2</a:t>
            </a:fld>
            <a:endParaRPr lang="en-GB"/>
          </a:p>
        </p:txBody>
      </p:sp>
    </p:spTree>
    <p:extLst>
      <p:ext uri="{BB962C8B-B14F-4D97-AF65-F5344CB8AC3E}">
        <p14:creationId xmlns:p14="http://schemas.microsoft.com/office/powerpoint/2010/main" val="1323139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word "tropical" comes from the </a:t>
            </a:r>
            <a:r>
              <a:rPr lang="en-US" sz="1200" b="0" i="0" u="none" strike="noStrike" kern="1200" dirty="0" smtClean="0">
                <a:solidFill>
                  <a:schemeClr val="tx1"/>
                </a:solidFill>
                <a:effectLst/>
                <a:latin typeface="+mn-lt"/>
                <a:ea typeface="+mn-ea"/>
                <a:cs typeface="+mn-cs"/>
                <a:hlinkClick r:id="rId3" tooltip="Greek language"/>
              </a:rPr>
              <a:t>Greek</a:t>
            </a:r>
            <a:r>
              <a:rPr lang="en-US" sz="1200" b="0" i="0" kern="1200" dirty="0" smtClean="0">
                <a:solidFill>
                  <a:schemeClr val="tx1"/>
                </a:solidFill>
                <a:effectLst/>
                <a:latin typeface="+mn-lt"/>
                <a:ea typeface="+mn-ea"/>
                <a:cs typeface="+mn-cs"/>
              </a:rPr>
              <a:t> </a:t>
            </a:r>
            <a:r>
              <a:rPr lang="en-US" sz="1200" b="0" i="1" kern="1200" dirty="0" err="1" smtClean="0">
                <a:solidFill>
                  <a:schemeClr val="tx1"/>
                </a:solidFill>
                <a:effectLst/>
                <a:latin typeface="+mn-lt"/>
                <a:ea typeface="+mn-ea"/>
                <a:cs typeface="+mn-cs"/>
              </a:rPr>
              <a:t>tropikos</a:t>
            </a:r>
            <a:r>
              <a:rPr lang="en-US" sz="1200" b="0" i="0" kern="1200" dirty="0" smtClean="0">
                <a:solidFill>
                  <a:schemeClr val="tx1"/>
                </a:solidFill>
                <a:effectLst/>
                <a:latin typeface="+mn-lt"/>
                <a:ea typeface="+mn-ea"/>
                <a:cs typeface="+mn-cs"/>
              </a:rPr>
              <a:t> meaning "turn".</a:t>
            </a:r>
            <a:endParaRPr lang="en-GB" dirty="0"/>
          </a:p>
        </p:txBody>
      </p:sp>
      <p:sp>
        <p:nvSpPr>
          <p:cNvPr id="4" name="Slide Number Placeholder 3"/>
          <p:cNvSpPr>
            <a:spLocks noGrp="1"/>
          </p:cNvSpPr>
          <p:nvPr>
            <p:ph type="sldNum" sz="quarter" idx="10"/>
          </p:nvPr>
        </p:nvSpPr>
        <p:spPr/>
        <p:txBody>
          <a:bodyPr/>
          <a:lstStyle/>
          <a:p>
            <a:fld id="{636215AC-E850-4840-9035-C2FE0DC82C99}" type="slidenum">
              <a:rPr lang="en-GB" smtClean="0"/>
              <a:t>16</a:t>
            </a:fld>
            <a:endParaRPr lang="en-GB"/>
          </a:p>
        </p:txBody>
      </p:sp>
    </p:spTree>
    <p:extLst>
      <p:ext uri="{BB962C8B-B14F-4D97-AF65-F5344CB8AC3E}">
        <p14:creationId xmlns:p14="http://schemas.microsoft.com/office/powerpoint/2010/main" val="2114141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36215AC-E850-4840-9035-C2FE0DC82C99}" type="slidenum">
              <a:rPr lang="en-GB" smtClean="0"/>
              <a:t>19</a:t>
            </a:fld>
            <a:endParaRPr lang="en-GB"/>
          </a:p>
        </p:txBody>
      </p:sp>
    </p:spTree>
    <p:extLst>
      <p:ext uri="{BB962C8B-B14F-4D97-AF65-F5344CB8AC3E}">
        <p14:creationId xmlns:p14="http://schemas.microsoft.com/office/powerpoint/2010/main" val="2115865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Finland</a:t>
            </a:r>
          </a:p>
          <a:p>
            <a:r>
              <a:rPr lang="en-US" sz="1200" b="0" i="0" u="none" strike="noStrike" kern="1200" dirty="0" smtClean="0">
                <a:solidFill>
                  <a:schemeClr val="tx1"/>
                </a:solidFill>
                <a:effectLst/>
                <a:latin typeface="+mn-lt"/>
                <a:ea typeface="+mn-ea"/>
                <a:cs typeface="+mn-cs"/>
                <a:hlinkClick r:id="rId3" tooltip="Erik Eriksson"/>
              </a:rPr>
              <a:t>Erik Eriksson</a:t>
            </a:r>
            <a:r>
              <a:rPr lang="en-US" sz="1200" b="0" i="0" u="none" strike="noStrike" kern="1200" dirty="0" smtClean="0">
                <a:solidFill>
                  <a:schemeClr val="tx1"/>
                </a:solidFill>
                <a:effectLst/>
                <a:latin typeface="+mn-lt"/>
                <a:ea typeface="+mn-ea"/>
                <a:cs typeface="+mn-cs"/>
              </a:rPr>
              <a:t> conquered</a:t>
            </a:r>
            <a:r>
              <a:rPr lang="en-US" sz="1200" b="0" i="0" u="none" strike="noStrike" kern="1200" baseline="0" dirty="0" smtClean="0">
                <a:solidFill>
                  <a:schemeClr val="tx1"/>
                </a:solidFill>
                <a:effectLst/>
                <a:latin typeface="+mn-lt"/>
                <a:ea typeface="+mn-ea"/>
                <a:cs typeface="+mn-cs"/>
              </a:rPr>
              <a:t> (Christened) Finland as Valdemar </a:t>
            </a:r>
            <a:r>
              <a:rPr lang="en-US" sz="1200" b="0" i="0" u="none" strike="noStrike" kern="1200" baseline="0" dirty="0" err="1" smtClean="0">
                <a:solidFill>
                  <a:schemeClr val="tx1"/>
                </a:solidFill>
                <a:effectLst/>
                <a:latin typeface="+mn-lt"/>
                <a:ea typeface="+mn-ea"/>
                <a:cs typeface="+mn-cs"/>
              </a:rPr>
              <a:t>Atterdag</a:t>
            </a:r>
            <a:r>
              <a:rPr lang="en-US" sz="1200" b="0" i="0" u="none" strike="noStrike" kern="1200" baseline="0" dirty="0" smtClean="0">
                <a:solidFill>
                  <a:schemeClr val="tx1"/>
                </a:solidFill>
                <a:effectLst/>
                <a:latin typeface="+mn-lt"/>
                <a:ea typeface="+mn-ea"/>
                <a:cs typeface="+mn-cs"/>
              </a:rPr>
              <a:t> did with the Estonia, </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1809 Russia conquers Finland</a:t>
            </a:r>
            <a:endParaRPr lang="en-US" sz="1200" b="0" i="0" u="none" strike="noStrike"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dirty="0" smtClean="0"/>
              <a:t>Then part of Sweden. (Note, however, that Finland later became part of Russia, which then still used the Julian calendar. The Gregorian calendar remained official in Finland, but some use of the Julian calendar was made.)</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What about Sweden?</a:t>
            </a:r>
          </a:p>
          <a:p>
            <a:r>
              <a:rPr lang="en-US" sz="1200" b="0" i="0" kern="1200" dirty="0" smtClean="0">
                <a:solidFill>
                  <a:schemeClr val="tx1"/>
                </a:solidFill>
                <a:effectLst/>
                <a:latin typeface="+mn-lt"/>
                <a:ea typeface="+mn-ea"/>
                <a:cs typeface="+mn-cs"/>
              </a:rPr>
              <a:t>Sweden has a curious history. Sweden decided to make a gradual change from the Julian to the Gregorian calendar. By dropping every leap year from 1700 through 1740 the eleven superfluous days would be omitted and from 1 Mar 1740 they would be in sync with the Gregorian calendar. (But in the meantime they would be in sync with nobody!)</a:t>
            </a:r>
          </a:p>
          <a:p>
            <a:r>
              <a:rPr lang="en-US" sz="1200" b="0" i="0" kern="1200" dirty="0" smtClean="0">
                <a:solidFill>
                  <a:schemeClr val="tx1"/>
                </a:solidFill>
                <a:effectLst/>
                <a:latin typeface="+mn-lt"/>
                <a:ea typeface="+mn-ea"/>
                <a:cs typeface="+mn-cs"/>
              </a:rPr>
              <a:t>A Swedish almanac from February 1712.</a:t>
            </a:r>
          </a:p>
          <a:p>
            <a:r>
              <a:rPr lang="en-US" sz="1200" b="0" i="0" kern="1200" dirty="0" smtClean="0">
                <a:solidFill>
                  <a:schemeClr val="tx1"/>
                </a:solidFill>
                <a:effectLst/>
                <a:latin typeface="+mn-lt"/>
                <a:ea typeface="+mn-ea"/>
                <a:cs typeface="+mn-cs"/>
              </a:rPr>
              <a:t>Click on the image for more information.</a:t>
            </a:r>
          </a:p>
          <a:p>
            <a:r>
              <a:rPr lang="en-US" sz="1200" b="0" i="0" kern="1200" dirty="0" smtClean="0">
                <a:solidFill>
                  <a:schemeClr val="tx1"/>
                </a:solidFill>
                <a:effectLst/>
                <a:latin typeface="+mn-lt"/>
                <a:ea typeface="+mn-ea"/>
                <a:cs typeface="+mn-cs"/>
              </a:rPr>
              <a:t>So 1700 (which should have been a leap year in the Julian calendar) was not a leap year in Sweden. However, by mistake 1704 and 1708 became leap years. This left Sweden out of </a:t>
            </a:r>
            <a:r>
              <a:rPr lang="en-US" sz="1200" b="0" i="0" kern="1200" dirty="0" err="1" smtClean="0">
                <a:solidFill>
                  <a:schemeClr val="tx1"/>
                </a:solidFill>
                <a:effectLst/>
                <a:latin typeface="+mn-lt"/>
                <a:ea typeface="+mn-ea"/>
                <a:cs typeface="+mn-cs"/>
              </a:rPr>
              <a:t>synchronisation</a:t>
            </a:r>
            <a:r>
              <a:rPr lang="en-US" sz="1200" b="0" i="0" kern="1200" dirty="0" smtClean="0">
                <a:solidFill>
                  <a:schemeClr val="tx1"/>
                </a:solidFill>
                <a:effectLst/>
                <a:latin typeface="+mn-lt"/>
                <a:ea typeface="+mn-ea"/>
                <a:cs typeface="+mn-cs"/>
              </a:rPr>
              <a:t> with both the Julian and the Gregorian world, so they decided to go </a:t>
            </a:r>
            <a:r>
              <a:rPr lang="en-US" sz="1200" b="0" i="1" kern="1200" dirty="0" smtClean="0">
                <a:solidFill>
                  <a:schemeClr val="tx1"/>
                </a:solidFill>
                <a:effectLst/>
                <a:latin typeface="+mn-lt"/>
                <a:ea typeface="+mn-ea"/>
                <a:cs typeface="+mn-cs"/>
              </a:rPr>
              <a:t>back</a:t>
            </a:r>
            <a:r>
              <a:rPr lang="en-US" sz="1200" b="0" i="0" kern="1200" dirty="0" smtClean="0">
                <a:solidFill>
                  <a:schemeClr val="tx1"/>
                </a:solidFill>
                <a:effectLst/>
                <a:latin typeface="+mn-lt"/>
                <a:ea typeface="+mn-ea"/>
                <a:cs typeface="+mn-cs"/>
              </a:rPr>
              <a:t> to the Julian calendar. In order to do this, they inserted an extra day in 1712, making that year a double leap year! So in 1712, February had 30 days in Sweden.</a:t>
            </a:r>
          </a:p>
          <a:p>
            <a:r>
              <a:rPr lang="en-US" sz="1200" b="0" i="0" kern="1200" dirty="0" smtClean="0">
                <a:solidFill>
                  <a:schemeClr val="tx1"/>
                </a:solidFill>
                <a:effectLst/>
                <a:latin typeface="+mn-lt"/>
                <a:ea typeface="+mn-ea"/>
                <a:cs typeface="+mn-cs"/>
              </a:rPr>
              <a:t>Later, in 1753, Sweden changed to the Gregorian calendar by dropping 11 days like everyone else.</a:t>
            </a:r>
          </a:p>
        </p:txBody>
      </p:sp>
      <p:sp>
        <p:nvSpPr>
          <p:cNvPr id="4" name="Slide Number Placeholder 3"/>
          <p:cNvSpPr>
            <a:spLocks noGrp="1"/>
          </p:cNvSpPr>
          <p:nvPr>
            <p:ph type="sldNum" sz="quarter" idx="10"/>
          </p:nvPr>
        </p:nvSpPr>
        <p:spPr/>
        <p:txBody>
          <a:bodyPr/>
          <a:lstStyle/>
          <a:p>
            <a:fld id="{636215AC-E850-4840-9035-C2FE0DC82C99}" type="slidenum">
              <a:rPr lang="en-GB" smtClean="0"/>
              <a:t>22</a:t>
            </a:fld>
            <a:endParaRPr lang="en-GB"/>
          </a:p>
        </p:txBody>
      </p:sp>
    </p:spTree>
    <p:extLst>
      <p:ext uri="{BB962C8B-B14F-4D97-AF65-F5344CB8AC3E}">
        <p14:creationId xmlns:p14="http://schemas.microsoft.com/office/powerpoint/2010/main" val="1395593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36215AC-E850-4840-9035-C2FE0DC82C99}" type="slidenum">
              <a:rPr lang="en-GB" smtClean="0"/>
              <a:t>26</a:t>
            </a:fld>
            <a:endParaRPr lang="en-GB"/>
          </a:p>
        </p:txBody>
      </p:sp>
    </p:spTree>
    <p:extLst>
      <p:ext uri="{BB962C8B-B14F-4D97-AF65-F5344CB8AC3E}">
        <p14:creationId xmlns:p14="http://schemas.microsoft.com/office/powerpoint/2010/main" val="571167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localized solution for a global world</a:t>
            </a:r>
          </a:p>
          <a:p>
            <a:r>
              <a:rPr lang="en-GB" dirty="0" smtClean="0"/>
              <a:t>The date line</a:t>
            </a:r>
          </a:p>
          <a:p>
            <a:endParaRPr lang="en-GB" dirty="0"/>
          </a:p>
        </p:txBody>
      </p:sp>
      <p:sp>
        <p:nvSpPr>
          <p:cNvPr id="4" name="Slide Number Placeholder 3"/>
          <p:cNvSpPr>
            <a:spLocks noGrp="1"/>
          </p:cNvSpPr>
          <p:nvPr>
            <p:ph type="sldNum" sz="quarter" idx="10"/>
          </p:nvPr>
        </p:nvSpPr>
        <p:spPr/>
        <p:txBody>
          <a:bodyPr/>
          <a:lstStyle/>
          <a:p>
            <a:fld id="{636215AC-E850-4840-9035-C2FE0DC82C99}" type="slidenum">
              <a:rPr lang="en-GB" smtClean="0"/>
              <a:t>29</a:t>
            </a:fld>
            <a:endParaRPr lang="en-GB"/>
          </a:p>
        </p:txBody>
      </p:sp>
    </p:spTree>
    <p:extLst>
      <p:ext uri="{BB962C8B-B14F-4D97-AF65-F5344CB8AC3E}">
        <p14:creationId xmlns:p14="http://schemas.microsoft.com/office/powerpoint/2010/main" val="1216639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Montana</a:t>
            </a:r>
          </a:p>
          <a:p>
            <a:endParaRPr lang="en-GB" dirty="0" smtClean="0"/>
          </a:p>
          <a:p>
            <a:r>
              <a:rPr lang="en-GB" dirty="0" smtClean="0"/>
              <a:t>Navajo does not</a:t>
            </a:r>
          </a:p>
          <a:p>
            <a:r>
              <a:rPr lang="en-GB" dirty="0" smtClean="0"/>
              <a:t>Hopi does </a:t>
            </a:r>
            <a:endParaRPr lang="en-GB" dirty="0"/>
          </a:p>
        </p:txBody>
      </p:sp>
      <p:sp>
        <p:nvSpPr>
          <p:cNvPr id="4" name="Slide Number Placeholder 3"/>
          <p:cNvSpPr>
            <a:spLocks noGrp="1"/>
          </p:cNvSpPr>
          <p:nvPr>
            <p:ph type="sldNum" sz="quarter" idx="10"/>
          </p:nvPr>
        </p:nvSpPr>
        <p:spPr/>
        <p:txBody>
          <a:bodyPr/>
          <a:lstStyle/>
          <a:p>
            <a:fld id="{636215AC-E850-4840-9035-C2FE0DC82C99}" type="slidenum">
              <a:rPr lang="en-GB" smtClean="0"/>
              <a:t>36</a:t>
            </a:fld>
            <a:endParaRPr lang="en-GB"/>
          </a:p>
        </p:txBody>
      </p:sp>
    </p:spTree>
    <p:extLst>
      <p:ext uri="{BB962C8B-B14F-4D97-AF65-F5344CB8AC3E}">
        <p14:creationId xmlns:p14="http://schemas.microsoft.com/office/powerpoint/2010/main" val="161406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2012 Madrid</a:t>
            </a:r>
            <a:endParaRPr lang="en-GB" dirty="0"/>
          </a:p>
        </p:txBody>
      </p:sp>
      <p:sp>
        <p:nvSpPr>
          <p:cNvPr id="4" name="Slide Number Placeholder 3"/>
          <p:cNvSpPr>
            <a:spLocks noGrp="1"/>
          </p:cNvSpPr>
          <p:nvPr>
            <p:ph type="sldNum" sz="quarter" idx="10"/>
          </p:nvPr>
        </p:nvSpPr>
        <p:spPr/>
        <p:txBody>
          <a:bodyPr/>
          <a:lstStyle/>
          <a:p>
            <a:fld id="{636215AC-E850-4840-9035-C2FE0DC82C99}" type="slidenum">
              <a:rPr lang="en-GB" smtClean="0"/>
              <a:t>3</a:t>
            </a:fld>
            <a:endParaRPr lang="en-GB"/>
          </a:p>
        </p:txBody>
      </p:sp>
    </p:spTree>
    <p:extLst>
      <p:ext uri="{BB962C8B-B14F-4D97-AF65-F5344CB8AC3E}">
        <p14:creationId xmlns:p14="http://schemas.microsoft.com/office/powerpoint/2010/main" val="670277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2014 Helsinki</a:t>
            </a:r>
            <a:endParaRPr lang="en-GB" dirty="0"/>
          </a:p>
        </p:txBody>
      </p:sp>
      <p:sp>
        <p:nvSpPr>
          <p:cNvPr id="4" name="Slide Number Placeholder 3"/>
          <p:cNvSpPr>
            <a:spLocks noGrp="1"/>
          </p:cNvSpPr>
          <p:nvPr>
            <p:ph type="sldNum" sz="quarter" idx="10"/>
          </p:nvPr>
        </p:nvSpPr>
        <p:spPr/>
        <p:txBody>
          <a:bodyPr/>
          <a:lstStyle/>
          <a:p>
            <a:fld id="{636215AC-E850-4840-9035-C2FE0DC82C99}" type="slidenum">
              <a:rPr lang="en-GB" smtClean="0"/>
              <a:t>4</a:t>
            </a:fld>
            <a:endParaRPr lang="en-GB"/>
          </a:p>
        </p:txBody>
      </p:sp>
    </p:spTree>
    <p:extLst>
      <p:ext uri="{BB962C8B-B14F-4D97-AF65-F5344CB8AC3E}">
        <p14:creationId xmlns:p14="http://schemas.microsoft.com/office/powerpoint/2010/main" val="258237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2017 </a:t>
            </a:r>
            <a:r>
              <a:rPr lang="en-GB" dirty="0" err="1" smtClean="0"/>
              <a:t>Sierre</a:t>
            </a:r>
            <a:endParaRPr lang="en-GB" dirty="0"/>
          </a:p>
        </p:txBody>
      </p:sp>
      <p:sp>
        <p:nvSpPr>
          <p:cNvPr id="4" name="Slide Number Placeholder 3"/>
          <p:cNvSpPr>
            <a:spLocks noGrp="1"/>
          </p:cNvSpPr>
          <p:nvPr>
            <p:ph type="sldNum" sz="quarter" idx="10"/>
          </p:nvPr>
        </p:nvSpPr>
        <p:spPr/>
        <p:txBody>
          <a:bodyPr/>
          <a:lstStyle/>
          <a:p>
            <a:fld id="{636215AC-E850-4840-9035-C2FE0DC82C99}" type="slidenum">
              <a:rPr lang="en-GB" smtClean="0"/>
              <a:t>5</a:t>
            </a:fld>
            <a:endParaRPr lang="en-GB"/>
          </a:p>
        </p:txBody>
      </p:sp>
    </p:spTree>
    <p:extLst>
      <p:ext uri="{BB962C8B-B14F-4D97-AF65-F5344CB8AC3E}">
        <p14:creationId xmlns:p14="http://schemas.microsoft.com/office/powerpoint/2010/main" val="2073289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900 international students</a:t>
            </a:r>
            <a:endParaRPr lang="en-GB" dirty="0"/>
          </a:p>
        </p:txBody>
      </p:sp>
      <p:sp>
        <p:nvSpPr>
          <p:cNvPr id="4" name="Slide Number Placeholder 3"/>
          <p:cNvSpPr>
            <a:spLocks noGrp="1"/>
          </p:cNvSpPr>
          <p:nvPr>
            <p:ph type="sldNum" sz="quarter" idx="10"/>
          </p:nvPr>
        </p:nvSpPr>
        <p:spPr/>
        <p:txBody>
          <a:bodyPr/>
          <a:lstStyle/>
          <a:p>
            <a:fld id="{636215AC-E850-4840-9035-C2FE0DC82C99}" type="slidenum">
              <a:rPr lang="en-GB" smtClean="0"/>
              <a:t>6</a:t>
            </a:fld>
            <a:endParaRPr lang="en-GB"/>
          </a:p>
        </p:txBody>
      </p:sp>
    </p:spTree>
    <p:extLst>
      <p:ext uri="{BB962C8B-B14F-4D97-AF65-F5344CB8AC3E}">
        <p14:creationId xmlns:p14="http://schemas.microsoft.com/office/powerpoint/2010/main" val="842010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900 international students</a:t>
            </a:r>
            <a:endParaRPr lang="en-GB" dirty="0"/>
          </a:p>
        </p:txBody>
      </p:sp>
      <p:sp>
        <p:nvSpPr>
          <p:cNvPr id="4" name="Slide Number Placeholder 3"/>
          <p:cNvSpPr>
            <a:spLocks noGrp="1"/>
          </p:cNvSpPr>
          <p:nvPr>
            <p:ph type="sldNum" sz="quarter" idx="10"/>
          </p:nvPr>
        </p:nvSpPr>
        <p:spPr/>
        <p:txBody>
          <a:bodyPr/>
          <a:lstStyle/>
          <a:p>
            <a:fld id="{636215AC-E850-4840-9035-C2FE0DC82C99}" type="slidenum">
              <a:rPr lang="en-GB" smtClean="0"/>
              <a:t>7</a:t>
            </a:fld>
            <a:endParaRPr lang="en-GB"/>
          </a:p>
        </p:txBody>
      </p:sp>
    </p:spTree>
    <p:extLst>
      <p:ext uri="{BB962C8B-B14F-4D97-AF65-F5344CB8AC3E}">
        <p14:creationId xmlns:p14="http://schemas.microsoft.com/office/powerpoint/2010/main" val="337112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a 17th century depiction of Titan Cronus as "Father Time," wielding a harvesting scythe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Erebus and Nyx -&gt; </a:t>
            </a:r>
            <a:r>
              <a:rPr lang="en-US" sz="1200" b="0" i="0" kern="1200" dirty="0" err="1" smtClean="0">
                <a:solidFill>
                  <a:schemeClr val="tx1"/>
                </a:solidFill>
                <a:effectLst/>
                <a:latin typeface="+mn-lt"/>
                <a:ea typeface="+mn-ea"/>
                <a:cs typeface="+mn-cs"/>
              </a:rPr>
              <a:t>Hemera</a:t>
            </a:r>
            <a:r>
              <a:rPr lang="en-US" sz="1200" b="0" i="0" kern="1200" dirty="0" smtClean="0">
                <a:solidFill>
                  <a:schemeClr val="tx1"/>
                </a:solidFill>
                <a:effectLst/>
                <a:latin typeface="+mn-lt"/>
                <a:ea typeface="+mn-ea"/>
                <a:cs typeface="+mn-cs"/>
              </a:rPr>
              <a:t> </a:t>
            </a:r>
            <a:r>
              <a:rPr lang="mr-IN" sz="1200" b="0"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Day and </a:t>
            </a:r>
            <a:r>
              <a:rPr lang="en-US" sz="1200" b="0" i="0" kern="1200" dirty="0" err="1" smtClean="0">
                <a:solidFill>
                  <a:schemeClr val="tx1"/>
                </a:solidFill>
                <a:effectLst/>
                <a:latin typeface="+mn-lt"/>
                <a:ea typeface="+mn-ea"/>
                <a:cs typeface="+mn-cs"/>
              </a:rPr>
              <a:t>Aether</a:t>
            </a:r>
            <a:r>
              <a:rPr lang="en-US" sz="1200" b="0" i="0" kern="1200" dirty="0" smtClean="0">
                <a:solidFill>
                  <a:schemeClr val="tx1"/>
                </a:solidFill>
                <a:effectLst/>
                <a:latin typeface="+mn-lt"/>
                <a:ea typeface="+mn-ea"/>
                <a:cs typeface="+mn-cs"/>
              </a:rPr>
              <a:t> </a:t>
            </a:r>
            <a:r>
              <a:rPr lang="mr-IN"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Heaven</a:t>
            </a:r>
          </a:p>
          <a:p>
            <a:endParaRPr lang="en-GB" dirty="0"/>
          </a:p>
        </p:txBody>
      </p:sp>
      <p:sp>
        <p:nvSpPr>
          <p:cNvPr id="4" name="Slide Number Placeholder 3"/>
          <p:cNvSpPr>
            <a:spLocks noGrp="1"/>
          </p:cNvSpPr>
          <p:nvPr>
            <p:ph type="sldNum" sz="quarter" idx="10"/>
          </p:nvPr>
        </p:nvSpPr>
        <p:spPr/>
        <p:txBody>
          <a:bodyPr/>
          <a:lstStyle/>
          <a:p>
            <a:fld id="{636215AC-E850-4840-9035-C2FE0DC82C99}" type="slidenum">
              <a:rPr lang="en-GB" smtClean="0"/>
              <a:t>13</a:t>
            </a:fld>
            <a:endParaRPr lang="en-GB"/>
          </a:p>
        </p:txBody>
      </p:sp>
    </p:spTree>
    <p:extLst>
      <p:ext uri="{BB962C8B-B14F-4D97-AF65-F5344CB8AC3E}">
        <p14:creationId xmlns:p14="http://schemas.microsoft.com/office/powerpoint/2010/main" val="1620676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36215AC-E850-4840-9035-C2FE0DC82C99}" type="slidenum">
              <a:rPr lang="en-GB" smtClean="0"/>
              <a:t>14</a:t>
            </a:fld>
            <a:endParaRPr lang="en-GB"/>
          </a:p>
        </p:txBody>
      </p:sp>
    </p:spTree>
    <p:extLst>
      <p:ext uri="{BB962C8B-B14F-4D97-AF65-F5344CB8AC3E}">
        <p14:creationId xmlns:p14="http://schemas.microsoft.com/office/powerpoint/2010/main" val="1011302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36215AC-E850-4840-9035-C2FE0DC82C99}" type="slidenum">
              <a:rPr lang="en-GB" smtClean="0"/>
              <a:t>15</a:t>
            </a:fld>
            <a:endParaRPr lang="en-GB"/>
          </a:p>
        </p:txBody>
      </p:sp>
    </p:spTree>
    <p:extLst>
      <p:ext uri="{BB962C8B-B14F-4D97-AF65-F5344CB8AC3E}">
        <p14:creationId xmlns:p14="http://schemas.microsoft.com/office/powerpoint/2010/main" val="1036029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72B7E88-F459-9D46-9C4D-719FAF0E9C03}" type="datetimeFigureOut">
              <a:rPr lang="en-GB" smtClean="0"/>
              <a:t>21/04/2017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88D9B7A-90F1-474D-BEE5-8748B33EACC4}"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2B7E88-F459-9D46-9C4D-719FAF0E9C03}" type="datetimeFigureOut">
              <a:rPr lang="en-GB" smtClean="0"/>
              <a:t>21/04/2017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88D9B7A-90F1-474D-BEE5-8748B33EACC4}"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2B7E88-F459-9D46-9C4D-719FAF0E9C03}" type="datetimeFigureOut">
              <a:rPr lang="en-GB" smtClean="0"/>
              <a:t>21/04/2017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88D9B7A-90F1-474D-BEE5-8748B33EACC4}"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2B7E88-F459-9D46-9C4D-719FAF0E9C03}" type="datetimeFigureOut">
              <a:rPr lang="en-GB" smtClean="0"/>
              <a:t>21/04/2017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88D9B7A-90F1-474D-BEE5-8748B33EACC4}"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2B7E88-F459-9D46-9C4D-719FAF0E9C03}" type="datetimeFigureOut">
              <a:rPr lang="en-GB" smtClean="0"/>
              <a:t>21/04/2017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88D9B7A-90F1-474D-BEE5-8748B33EACC4}"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2B7E88-F459-9D46-9C4D-719FAF0E9C03}" type="datetimeFigureOut">
              <a:rPr lang="en-GB" smtClean="0"/>
              <a:t>21/04/2017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88D9B7A-90F1-474D-BEE5-8748B33EACC4}"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2B7E88-F459-9D46-9C4D-719FAF0E9C03}" type="datetimeFigureOut">
              <a:rPr lang="en-GB" smtClean="0"/>
              <a:t>21/04/2017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88D9B7A-90F1-474D-BEE5-8748B33EACC4}"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2B7E88-F459-9D46-9C4D-719FAF0E9C03}" type="datetimeFigureOut">
              <a:rPr lang="en-GB" smtClean="0"/>
              <a:t>21/04/2017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88D9B7A-90F1-474D-BEE5-8748B33EACC4}"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2B7E88-F459-9D46-9C4D-719FAF0E9C03}" type="datetimeFigureOut">
              <a:rPr lang="en-GB" smtClean="0"/>
              <a:t>21/04/2017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88D9B7A-90F1-474D-BEE5-8748B33EACC4}"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2B7E88-F459-9D46-9C4D-719FAF0E9C03}" type="datetimeFigureOut">
              <a:rPr lang="en-GB" smtClean="0"/>
              <a:t>21/04/2017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88D9B7A-90F1-474D-BEE5-8748B33EACC4}"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2B7E88-F459-9D46-9C4D-719FAF0E9C03}" type="datetimeFigureOut">
              <a:rPr lang="en-GB" smtClean="0"/>
              <a:t>21/04/2017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88D9B7A-90F1-474D-BEE5-8748B33EACC4}"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2B7E88-F459-9D46-9C4D-719FAF0E9C03}" type="datetimeFigureOut">
              <a:rPr lang="en-GB" smtClean="0"/>
              <a:t>21/04/2017</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8D9B7A-90F1-474D-BEE5-8748B33EACC4}" type="slidenum">
              <a:rPr lang="en-GB" smtClean="0"/>
              <a:t>‹#›</a:t>
            </a:fld>
            <a:endParaRPr lang="en-GB"/>
          </a:p>
        </p:txBody>
      </p:sp>
    </p:spTree>
    <p:extLst>
      <p:ext uri="{BB962C8B-B14F-4D97-AF65-F5344CB8AC3E}">
        <p14:creationId xmlns:p14="http://schemas.microsoft.com/office/powerpoint/2010/main" val="12560736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0.png"/><Relationship Id="rId5" Type="http://schemas.openxmlformats.org/officeDocument/2006/relationships/image" Target="../media/image11.png"/><Relationship Id="rId1" Type="http://schemas.microsoft.com/office/2007/relationships/media" Target="../media/media1.mp4"/><Relationship Id="rId2" Type="http://schemas.openxmlformats.org/officeDocument/2006/relationships/video" Target="../media/media1.mp4"/></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0.png"/><Relationship Id="rId1" Type="http://schemas.microsoft.com/office/2007/relationships/media" Target="../media/media2.mp4"/><Relationship Id="rId2" Type="http://schemas.openxmlformats.org/officeDocument/2006/relationships/video" Target="../media/media2.mp4"/></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0.png"/><Relationship Id="rId1" Type="http://schemas.microsoft.com/office/2007/relationships/media" Target="../media/media2.mp4"/><Relationship Id="rId2" Type="http://schemas.openxmlformats.org/officeDocument/2006/relationships/video" Target="../media/media2.mp4"/></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20.png"/><Relationship Id="rId1" Type="http://schemas.microsoft.com/office/2007/relationships/media" Target="../media/media2.mp4"/><Relationship Id="rId2" Type="http://schemas.openxmlformats.org/officeDocument/2006/relationships/video" Target="../media/media2.mp4"/></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IT Seminar #11</a:t>
            </a:r>
            <a:endParaRPr lang="en-GB" dirty="0"/>
          </a:p>
        </p:txBody>
      </p:sp>
      <p:sp>
        <p:nvSpPr>
          <p:cNvPr id="3" name="Subtitle 2"/>
          <p:cNvSpPr>
            <a:spLocks noGrp="1"/>
          </p:cNvSpPr>
          <p:nvPr>
            <p:ph type="subTitle" idx="1"/>
          </p:nvPr>
        </p:nvSpPr>
        <p:spPr/>
        <p:txBody>
          <a:bodyPr/>
          <a:lstStyle/>
          <a:p>
            <a:r>
              <a:rPr lang="en-GB" dirty="0" smtClean="0"/>
              <a:t>Danish Day</a:t>
            </a:r>
            <a:endParaRPr lang="en-GB" dirty="0"/>
          </a:p>
        </p:txBody>
      </p:sp>
    </p:spTree>
    <p:extLst>
      <p:ext uri="{BB962C8B-B14F-4D97-AF65-F5344CB8AC3E}">
        <p14:creationId xmlns:p14="http://schemas.microsoft.com/office/powerpoint/2010/main" val="7309464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sz="8000" b="1" dirty="0" smtClean="0">
                <a:solidFill>
                  <a:schemeClr val="accent6"/>
                </a:solidFill>
              </a:rPr>
              <a:t>Time</a:t>
            </a:r>
            <a:endParaRPr lang="en-GB" sz="8000" b="1" dirty="0">
              <a:solidFill>
                <a:schemeClr val="accent6"/>
              </a:solidFill>
            </a:endParaRPr>
          </a:p>
        </p:txBody>
      </p:sp>
      <p:sp>
        <p:nvSpPr>
          <p:cNvPr id="3" name="Subtitle 2"/>
          <p:cNvSpPr>
            <a:spLocks noGrp="1"/>
          </p:cNvSpPr>
          <p:nvPr>
            <p:ph type="subTitle" idx="1"/>
          </p:nvPr>
        </p:nvSpPr>
        <p:spPr/>
        <p:txBody>
          <a:bodyPr/>
          <a:lstStyle/>
          <a:p>
            <a:r>
              <a:rPr lang="en-GB" dirty="0" smtClean="0"/>
              <a:t>IT Seminar 2017</a:t>
            </a:r>
            <a:endParaRPr lang="en-GB" dirty="0"/>
          </a:p>
        </p:txBody>
      </p:sp>
      <p:sp>
        <p:nvSpPr>
          <p:cNvPr id="4" name="TextBox 3"/>
          <p:cNvSpPr txBox="1"/>
          <p:nvPr/>
        </p:nvSpPr>
        <p:spPr>
          <a:xfrm>
            <a:off x="3536818" y="914706"/>
            <a:ext cx="1478290" cy="1015663"/>
          </a:xfrm>
          <a:prstGeom prst="rect">
            <a:avLst/>
          </a:prstGeom>
          <a:noFill/>
        </p:spPr>
        <p:txBody>
          <a:bodyPr wrap="none" rtlCol="0">
            <a:spAutoFit/>
          </a:bodyPr>
          <a:lstStyle/>
          <a:p>
            <a:r>
              <a:rPr lang="en-US" sz="6000" dirty="0" err="1" smtClean="0">
                <a:latin typeface="Lucida Blackletter" charset="0"/>
                <a:ea typeface="Lucida Blackletter" charset="0"/>
                <a:cs typeface="Lucida Blackletter" charset="0"/>
              </a:rPr>
              <a:t>Zeit</a:t>
            </a:r>
            <a:endParaRPr lang="en-GB" sz="6000" dirty="0">
              <a:latin typeface="Lucida Blackletter" charset="0"/>
              <a:ea typeface="Lucida Blackletter" charset="0"/>
              <a:cs typeface="Lucida Blackletter" charset="0"/>
            </a:endParaRPr>
          </a:p>
        </p:txBody>
      </p:sp>
      <p:sp>
        <p:nvSpPr>
          <p:cNvPr id="5" name="TextBox 4"/>
          <p:cNvSpPr txBox="1"/>
          <p:nvPr/>
        </p:nvSpPr>
        <p:spPr>
          <a:xfrm>
            <a:off x="1455150" y="2001210"/>
            <a:ext cx="1880643" cy="1200329"/>
          </a:xfrm>
          <a:prstGeom prst="rect">
            <a:avLst/>
          </a:prstGeom>
          <a:noFill/>
        </p:spPr>
        <p:txBody>
          <a:bodyPr wrap="none" rtlCol="0">
            <a:spAutoFit/>
          </a:bodyPr>
          <a:lstStyle/>
          <a:p>
            <a:r>
              <a:rPr lang="en-GB" sz="7200" dirty="0" smtClean="0">
                <a:latin typeface="Edwardian Script ITC" charset="0"/>
                <a:ea typeface="Edwardian Script ITC" charset="0"/>
                <a:cs typeface="Edwardian Script ITC" charset="0"/>
              </a:rPr>
              <a:t>Temps</a:t>
            </a:r>
            <a:endParaRPr lang="en-GB" sz="7200" dirty="0">
              <a:latin typeface="Edwardian Script ITC" charset="0"/>
              <a:ea typeface="Edwardian Script ITC" charset="0"/>
              <a:cs typeface="Edwardian Script ITC" charset="0"/>
            </a:endParaRPr>
          </a:p>
        </p:txBody>
      </p:sp>
      <p:sp>
        <p:nvSpPr>
          <p:cNvPr id="6" name="TextBox 5"/>
          <p:cNvSpPr txBox="1"/>
          <p:nvPr/>
        </p:nvSpPr>
        <p:spPr>
          <a:xfrm>
            <a:off x="3470263" y="4825617"/>
            <a:ext cx="2250937" cy="1015663"/>
          </a:xfrm>
          <a:prstGeom prst="rect">
            <a:avLst/>
          </a:prstGeom>
          <a:noFill/>
        </p:spPr>
        <p:txBody>
          <a:bodyPr wrap="none" rtlCol="0">
            <a:spAutoFit/>
          </a:bodyPr>
          <a:lstStyle/>
          <a:p>
            <a:r>
              <a:rPr lang="en-GB" sz="6000" dirty="0" smtClean="0">
                <a:latin typeface="Bodoni 72 Oldstyle Book" charset="0"/>
                <a:ea typeface="Bodoni 72 Oldstyle Book" charset="0"/>
                <a:cs typeface="Bodoni 72 Oldstyle Book" charset="0"/>
              </a:rPr>
              <a:t>Tempo</a:t>
            </a:r>
            <a:endParaRPr lang="en-GB" sz="6000" dirty="0">
              <a:latin typeface="Bodoni 72 Oldstyle Book" charset="0"/>
              <a:ea typeface="Bodoni 72 Oldstyle Book" charset="0"/>
              <a:cs typeface="Bodoni 72 Oldstyle Book" charset="0"/>
            </a:endParaRPr>
          </a:p>
        </p:txBody>
      </p:sp>
      <p:sp>
        <p:nvSpPr>
          <p:cNvPr id="7" name="TextBox 6"/>
          <p:cNvSpPr txBox="1"/>
          <p:nvPr/>
        </p:nvSpPr>
        <p:spPr>
          <a:xfrm>
            <a:off x="2066243" y="3809954"/>
            <a:ext cx="1226170" cy="1015663"/>
          </a:xfrm>
          <a:prstGeom prst="rect">
            <a:avLst/>
          </a:prstGeom>
          <a:noFill/>
        </p:spPr>
        <p:txBody>
          <a:bodyPr wrap="none" rtlCol="0">
            <a:spAutoFit/>
          </a:bodyPr>
          <a:lstStyle/>
          <a:p>
            <a:r>
              <a:rPr lang="en-GB" sz="6000" dirty="0" err="1" smtClean="0">
                <a:latin typeface="Helvetica" charset="0"/>
                <a:ea typeface="Helvetica" charset="0"/>
                <a:cs typeface="Helvetica" charset="0"/>
              </a:rPr>
              <a:t>Tid</a:t>
            </a:r>
            <a:endParaRPr lang="en-GB" sz="6000" dirty="0">
              <a:latin typeface="Helvetica" charset="0"/>
              <a:ea typeface="Helvetica" charset="0"/>
              <a:cs typeface="Helvetica" charset="0"/>
            </a:endParaRPr>
          </a:p>
        </p:txBody>
      </p:sp>
      <p:sp>
        <p:nvSpPr>
          <p:cNvPr id="8" name="TextBox 7"/>
          <p:cNvSpPr txBox="1"/>
          <p:nvPr/>
        </p:nvSpPr>
        <p:spPr>
          <a:xfrm>
            <a:off x="5721200" y="1930369"/>
            <a:ext cx="1709122" cy="1015663"/>
          </a:xfrm>
          <a:prstGeom prst="rect">
            <a:avLst/>
          </a:prstGeom>
          <a:noFill/>
        </p:spPr>
        <p:txBody>
          <a:bodyPr wrap="none" rtlCol="0">
            <a:spAutoFit/>
          </a:bodyPr>
          <a:lstStyle/>
          <a:p>
            <a:r>
              <a:rPr lang="en-GB" sz="6000" dirty="0" err="1" smtClean="0">
                <a:latin typeface="Avenir Medium" charset="0"/>
                <a:ea typeface="Avenir Medium" charset="0"/>
                <a:cs typeface="Avenir Medium" charset="0"/>
              </a:rPr>
              <a:t>Aika</a:t>
            </a:r>
            <a:endParaRPr lang="en-GB" sz="6000" dirty="0">
              <a:latin typeface="Avenir Medium" charset="0"/>
              <a:ea typeface="Avenir Medium" charset="0"/>
              <a:cs typeface="Avenir Medium" charset="0"/>
            </a:endParaRPr>
          </a:p>
        </p:txBody>
      </p:sp>
      <p:sp>
        <p:nvSpPr>
          <p:cNvPr id="9" name="TextBox 8"/>
          <p:cNvSpPr txBox="1"/>
          <p:nvPr/>
        </p:nvSpPr>
        <p:spPr>
          <a:xfrm>
            <a:off x="5430982" y="3717620"/>
            <a:ext cx="2747868" cy="1200329"/>
          </a:xfrm>
          <a:prstGeom prst="rect">
            <a:avLst/>
          </a:prstGeom>
          <a:noFill/>
        </p:spPr>
        <p:txBody>
          <a:bodyPr wrap="none" rtlCol="0">
            <a:spAutoFit/>
          </a:bodyPr>
          <a:lstStyle/>
          <a:p>
            <a:r>
              <a:rPr lang="en-GB" sz="7200" dirty="0" err="1" smtClean="0">
                <a:latin typeface="Curlz MT" charset="0"/>
                <a:ea typeface="Curlz MT" charset="0"/>
                <a:cs typeface="Curlz MT" charset="0"/>
              </a:rPr>
              <a:t>Tiempo</a:t>
            </a:r>
            <a:endParaRPr lang="en-GB" sz="7200" dirty="0">
              <a:latin typeface="Curlz MT" charset="0"/>
              <a:ea typeface="Curlz MT" charset="0"/>
              <a:cs typeface="Curlz MT" charset="0"/>
            </a:endParaRPr>
          </a:p>
        </p:txBody>
      </p:sp>
    </p:spTree>
    <p:extLst>
      <p:ext uri="{BB962C8B-B14F-4D97-AF65-F5344CB8AC3E}">
        <p14:creationId xmlns:p14="http://schemas.microsoft.com/office/powerpoint/2010/main" val="13266157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0931" y="1556147"/>
            <a:ext cx="8122138" cy="4890293"/>
          </a:xfrm>
          <a:prstGeom prst="rect">
            <a:avLst/>
          </a:prstGeom>
        </p:spPr>
      </p:pic>
      <p:sp>
        <p:nvSpPr>
          <p:cNvPr id="2" name="Title 1"/>
          <p:cNvSpPr>
            <a:spLocks noGrp="1"/>
          </p:cNvSpPr>
          <p:nvPr>
            <p:ph type="title"/>
          </p:nvPr>
        </p:nvSpPr>
        <p:spPr/>
        <p:txBody>
          <a:bodyPr/>
          <a:lstStyle/>
          <a:p>
            <a:r>
              <a:rPr lang="en-GB" dirty="0" smtClean="0"/>
              <a:t>Talking about </a:t>
            </a:r>
            <a:r>
              <a:rPr lang="en-GB" b="1" dirty="0" smtClean="0">
                <a:solidFill>
                  <a:schemeClr val="accent6"/>
                </a:solidFill>
              </a:rPr>
              <a:t>time</a:t>
            </a:r>
            <a:r>
              <a:rPr lang="en-GB" dirty="0" smtClean="0"/>
              <a:t> in Switzerland</a:t>
            </a:r>
            <a:endParaRPr lang="en-GB" dirty="0"/>
          </a:p>
        </p:txBody>
      </p:sp>
      <p:pic>
        <p:nvPicPr>
          <p:cNvPr id="6" name="Cuckoo clock.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2397" y="1556147"/>
            <a:ext cx="8386938" cy="4717653"/>
          </a:xfrm>
          <a:prstGeom prst="rect">
            <a:avLst/>
          </a:prstGeom>
        </p:spPr>
      </p:pic>
    </p:spTree>
    <p:extLst>
      <p:ext uri="{BB962C8B-B14F-4D97-AF65-F5344CB8AC3E}">
        <p14:creationId xmlns:p14="http://schemas.microsoft.com/office/powerpoint/2010/main" val="25191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childTnLst>
                          </p:cTn>
                        </p:par>
                        <p:par>
                          <p:cTn id="8" fill="hold">
                            <p:stCondLst>
                              <p:cond delay="0"/>
                            </p:stCondLst>
                            <p:childTnLst>
                              <p:par>
                                <p:cTn id="9" presetID="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500"/>
                            </p:stCondLst>
                            <p:childTnLst>
                              <p:par>
                                <p:cTn id="13" presetID="1" presetClass="mediacall" presetSubtype="0" fill="hold" nodeType="afterEffect">
                                  <p:stCondLst>
                                    <p:cond delay="0"/>
                                  </p:stCondLst>
                                  <p:childTnLst>
                                    <p:cmd type="call" cmd="playFrom(0.0)">
                                      <p:cBhvr>
                                        <p:cTn id="14" dur="328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6"/>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6"/>
                                        </p:tgtEl>
                                      </p:cBhvr>
                                    </p:cmd>
                                  </p:childTnLst>
                                </p:cTn>
                              </p:par>
                            </p:childTnLst>
                          </p:cTn>
                        </p:par>
                      </p:childTnLst>
                    </p:cTn>
                  </p:par>
                </p:childTnLst>
              </p:cTn>
              <p:nextCondLst>
                <p:cond evt="onClick" delay="0">
                  <p:tgtEl>
                    <p:spTgt spid="6"/>
                  </p:tgtEl>
                </p:cond>
              </p:nextCondLst>
            </p:seq>
            <p:video>
              <p:cMediaNode vol="80000">
                <p:cTn id="20" fill="hold" display="0">
                  <p:stCondLst>
                    <p:cond delay="indefinite"/>
                  </p:stCondLst>
                </p:cTn>
                <p:tgtEl>
                  <p:spTgt spid="6"/>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alphaModFix amt="25000"/>
            <a:extLst>
              <a:ext uri="{28A0092B-C50C-407E-A947-70E740481C1C}">
                <a14:useLocalDpi xmlns:a14="http://schemas.microsoft.com/office/drawing/2010/main"/>
              </a:ext>
            </a:extLst>
          </a:blip>
          <a:stretch>
            <a:fillRect/>
          </a:stretch>
        </p:blipFill>
        <p:spPr>
          <a:xfrm>
            <a:off x="510931" y="1556147"/>
            <a:ext cx="8122138" cy="4890293"/>
          </a:xfrm>
          <a:prstGeom prst="rect">
            <a:avLst/>
          </a:prstGeom>
        </p:spPr>
      </p:pic>
      <p:sp>
        <p:nvSpPr>
          <p:cNvPr id="2" name="Title 1"/>
          <p:cNvSpPr>
            <a:spLocks noGrp="1"/>
          </p:cNvSpPr>
          <p:nvPr>
            <p:ph type="title"/>
          </p:nvPr>
        </p:nvSpPr>
        <p:spPr/>
        <p:txBody>
          <a:bodyPr/>
          <a:lstStyle/>
          <a:p>
            <a:r>
              <a:rPr lang="en-GB" dirty="0" smtClean="0"/>
              <a:t>Talking about </a:t>
            </a:r>
            <a:r>
              <a:rPr lang="en-GB" b="1" dirty="0" smtClean="0">
                <a:solidFill>
                  <a:schemeClr val="accent6"/>
                </a:solidFill>
              </a:rPr>
              <a:t>time</a:t>
            </a:r>
            <a:r>
              <a:rPr lang="en-GB" dirty="0" smtClean="0">
                <a:solidFill>
                  <a:schemeClr val="accent6"/>
                </a:solidFill>
              </a:rPr>
              <a:t> </a:t>
            </a:r>
            <a:r>
              <a:rPr lang="en-GB" dirty="0" smtClean="0"/>
              <a:t>in Switzerland</a:t>
            </a:r>
            <a:endParaRPr lang="en-GB" dirty="0"/>
          </a:p>
        </p:txBody>
      </p:sp>
      <p:sp>
        <p:nvSpPr>
          <p:cNvPr id="3" name="Content Placeholder 2"/>
          <p:cNvSpPr>
            <a:spLocks noGrp="1"/>
          </p:cNvSpPr>
          <p:nvPr>
            <p:ph idx="1"/>
          </p:nvPr>
        </p:nvSpPr>
        <p:spPr/>
        <p:txBody>
          <a:bodyPr>
            <a:normAutofit lnSpcReduction="10000"/>
          </a:bodyPr>
          <a:lstStyle/>
          <a:p>
            <a:r>
              <a:rPr lang="en-GB" dirty="0" smtClean="0"/>
              <a:t>In </a:t>
            </a:r>
            <a:r>
              <a:rPr lang="en-GB" dirty="0"/>
              <a:t>Italy, for thirty years under the Borgias, they had warfare, terror, murder, and bloodshed, but they produced Michelangelo, Leonardo da Vinci, and the </a:t>
            </a:r>
            <a:r>
              <a:rPr lang="en-GB" dirty="0" smtClean="0"/>
              <a:t>Renaissance.</a:t>
            </a:r>
          </a:p>
          <a:p>
            <a:r>
              <a:rPr lang="en-GB" dirty="0" smtClean="0"/>
              <a:t>In </a:t>
            </a:r>
            <a:r>
              <a:rPr lang="en-GB" dirty="0"/>
              <a:t>Switzerland, they had brotherly love, and they had 500 years of democracy and peace. And what did that produce?</a:t>
            </a:r>
          </a:p>
          <a:p>
            <a:r>
              <a:rPr lang="en-GB" dirty="0" smtClean="0"/>
              <a:t>No, the Cuckoo clock is from </a:t>
            </a:r>
            <a:r>
              <a:rPr lang="en-GB" dirty="0" err="1" smtClean="0"/>
              <a:t>Swartzwald</a:t>
            </a:r>
            <a:endParaRPr lang="en-GB" dirty="0"/>
          </a:p>
          <a:p>
            <a:r>
              <a:rPr lang="en-GB" dirty="0" smtClean="0"/>
              <a:t>And 500 years ago the Swiss army was feared through out Europe, the pope still has a Swiss Guard</a:t>
            </a:r>
          </a:p>
        </p:txBody>
      </p:sp>
    </p:spTree>
    <p:extLst>
      <p:ext uri="{BB962C8B-B14F-4D97-AF65-F5344CB8AC3E}">
        <p14:creationId xmlns:p14="http://schemas.microsoft.com/office/powerpoint/2010/main" val="66551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300" y="5582"/>
            <a:ext cx="8915400" cy="6852418"/>
          </a:xfrm>
          <a:prstGeom prst="rect">
            <a:avLst/>
          </a:prstGeom>
        </p:spPr>
      </p:pic>
      <p:sp>
        <p:nvSpPr>
          <p:cNvPr id="2" name="Title 1"/>
          <p:cNvSpPr>
            <a:spLocks noGrp="1"/>
          </p:cNvSpPr>
          <p:nvPr>
            <p:ph type="title"/>
          </p:nvPr>
        </p:nvSpPr>
        <p:spPr/>
        <p:txBody>
          <a:bodyPr/>
          <a:lstStyle/>
          <a:p>
            <a:pPr algn="r"/>
            <a:r>
              <a:rPr lang="el-GR" b="1" dirty="0" smtClean="0">
                <a:solidFill>
                  <a:srgbClr val="FFFF00"/>
                </a:solidFill>
              </a:rPr>
              <a:t>Χρόνος</a:t>
            </a:r>
            <a:r>
              <a:rPr lang="da-DK" dirty="0" smtClean="0">
                <a:solidFill>
                  <a:schemeClr val="bg1"/>
                </a:solidFill>
              </a:rPr>
              <a:t> - </a:t>
            </a:r>
            <a:r>
              <a:rPr lang="da-DK" dirty="0" err="1" smtClean="0">
                <a:solidFill>
                  <a:schemeClr val="bg1"/>
                </a:solidFill>
              </a:rPr>
              <a:t>Khronos</a:t>
            </a:r>
            <a:endParaRPr lang="en-GB" dirty="0">
              <a:solidFill>
                <a:schemeClr val="bg1"/>
              </a:solidFill>
            </a:endParaRPr>
          </a:p>
        </p:txBody>
      </p:sp>
      <p:sp>
        <p:nvSpPr>
          <p:cNvPr id="3" name="Content Placeholder 2"/>
          <p:cNvSpPr>
            <a:spLocks noGrp="1"/>
          </p:cNvSpPr>
          <p:nvPr>
            <p:ph idx="1"/>
          </p:nvPr>
        </p:nvSpPr>
        <p:spPr>
          <a:xfrm>
            <a:off x="5575300" y="1825625"/>
            <a:ext cx="3187700" cy="4351338"/>
          </a:xfrm>
        </p:spPr>
        <p:txBody>
          <a:bodyPr/>
          <a:lstStyle/>
          <a:p>
            <a:r>
              <a:rPr lang="en-GB" dirty="0" smtClean="0">
                <a:solidFill>
                  <a:schemeClr val="bg1"/>
                </a:solidFill>
              </a:rPr>
              <a:t>Father of</a:t>
            </a:r>
          </a:p>
          <a:p>
            <a:pPr lvl="1"/>
            <a:r>
              <a:rPr lang="en-GB" dirty="0" smtClean="0">
                <a:solidFill>
                  <a:srgbClr val="FFFF00"/>
                </a:solidFill>
              </a:rPr>
              <a:t>Chaos</a:t>
            </a:r>
            <a:r>
              <a:rPr lang="en-GB" dirty="0" smtClean="0">
                <a:solidFill>
                  <a:schemeClr val="bg1"/>
                </a:solidFill>
              </a:rPr>
              <a:t> </a:t>
            </a:r>
            <a:r>
              <a:rPr lang="mr-IN" dirty="0" smtClean="0">
                <a:solidFill>
                  <a:schemeClr val="bg1"/>
                </a:solidFill>
              </a:rPr>
              <a:t>–</a:t>
            </a:r>
            <a:r>
              <a:rPr lang="en-GB" dirty="0" smtClean="0">
                <a:solidFill>
                  <a:schemeClr val="bg1"/>
                </a:solidFill>
              </a:rPr>
              <a:t> Void </a:t>
            </a:r>
          </a:p>
          <a:p>
            <a:r>
              <a:rPr lang="en-GB" dirty="0" smtClean="0">
                <a:solidFill>
                  <a:schemeClr val="bg1"/>
                </a:solidFill>
              </a:rPr>
              <a:t>Grandfather of</a:t>
            </a:r>
          </a:p>
          <a:p>
            <a:pPr lvl="1"/>
            <a:r>
              <a:rPr lang="en-GB" dirty="0" err="1" smtClean="0">
                <a:solidFill>
                  <a:srgbClr val="FFFF00"/>
                </a:solidFill>
              </a:rPr>
              <a:t>Gaja</a:t>
            </a:r>
            <a:r>
              <a:rPr lang="en-GB" dirty="0" smtClean="0">
                <a:solidFill>
                  <a:srgbClr val="FFFF00"/>
                </a:solidFill>
              </a:rPr>
              <a:t> </a:t>
            </a:r>
            <a:r>
              <a:rPr lang="mr-IN" dirty="0" smtClean="0">
                <a:solidFill>
                  <a:schemeClr val="bg1"/>
                </a:solidFill>
              </a:rPr>
              <a:t>–</a:t>
            </a:r>
            <a:r>
              <a:rPr lang="en-GB" dirty="0" smtClean="0">
                <a:solidFill>
                  <a:schemeClr val="bg1"/>
                </a:solidFill>
              </a:rPr>
              <a:t> Earth</a:t>
            </a:r>
          </a:p>
          <a:p>
            <a:pPr lvl="1"/>
            <a:r>
              <a:rPr lang="en-GB" dirty="0" smtClean="0">
                <a:solidFill>
                  <a:srgbClr val="FFFF00"/>
                </a:solidFill>
              </a:rPr>
              <a:t>Tartarus</a:t>
            </a:r>
            <a:r>
              <a:rPr lang="en-GB" dirty="0" smtClean="0">
                <a:solidFill>
                  <a:schemeClr val="bg1"/>
                </a:solidFill>
              </a:rPr>
              <a:t> </a:t>
            </a:r>
            <a:r>
              <a:rPr lang="mr-IN" dirty="0" smtClean="0">
                <a:solidFill>
                  <a:schemeClr val="bg1"/>
                </a:solidFill>
              </a:rPr>
              <a:t>–</a:t>
            </a:r>
            <a:r>
              <a:rPr lang="en-GB" dirty="0" smtClean="0">
                <a:solidFill>
                  <a:schemeClr val="bg1"/>
                </a:solidFill>
              </a:rPr>
              <a:t> Hell</a:t>
            </a:r>
          </a:p>
          <a:p>
            <a:pPr lvl="1"/>
            <a:r>
              <a:rPr lang="en-GB" dirty="0" smtClean="0">
                <a:solidFill>
                  <a:srgbClr val="FFFF00"/>
                </a:solidFill>
              </a:rPr>
              <a:t>Eros</a:t>
            </a:r>
            <a:r>
              <a:rPr lang="en-GB" dirty="0" smtClean="0">
                <a:solidFill>
                  <a:schemeClr val="bg1"/>
                </a:solidFill>
              </a:rPr>
              <a:t> </a:t>
            </a:r>
            <a:r>
              <a:rPr lang="mr-IN" dirty="0" smtClean="0">
                <a:solidFill>
                  <a:schemeClr val="bg1"/>
                </a:solidFill>
              </a:rPr>
              <a:t>–</a:t>
            </a:r>
            <a:r>
              <a:rPr lang="en-GB" dirty="0" smtClean="0">
                <a:solidFill>
                  <a:schemeClr val="bg1"/>
                </a:solidFill>
              </a:rPr>
              <a:t> Love</a:t>
            </a:r>
          </a:p>
          <a:p>
            <a:pPr lvl="1"/>
            <a:r>
              <a:rPr lang="en-GB" dirty="0" smtClean="0">
                <a:solidFill>
                  <a:srgbClr val="FFFF00"/>
                </a:solidFill>
              </a:rPr>
              <a:t>Erebus</a:t>
            </a:r>
            <a:r>
              <a:rPr lang="en-GB" dirty="0" smtClean="0">
                <a:solidFill>
                  <a:schemeClr val="bg1"/>
                </a:solidFill>
              </a:rPr>
              <a:t> </a:t>
            </a:r>
            <a:r>
              <a:rPr lang="mr-IN" dirty="0" smtClean="0">
                <a:solidFill>
                  <a:schemeClr val="bg1"/>
                </a:solidFill>
              </a:rPr>
              <a:t>–</a:t>
            </a:r>
            <a:r>
              <a:rPr lang="en-GB" dirty="0" smtClean="0">
                <a:solidFill>
                  <a:schemeClr val="bg1"/>
                </a:solidFill>
              </a:rPr>
              <a:t> Darkness</a:t>
            </a:r>
          </a:p>
          <a:p>
            <a:pPr lvl="1"/>
            <a:r>
              <a:rPr lang="en-GB" dirty="0" smtClean="0">
                <a:solidFill>
                  <a:srgbClr val="FFFF00"/>
                </a:solidFill>
              </a:rPr>
              <a:t>Nyx</a:t>
            </a:r>
            <a:r>
              <a:rPr lang="en-GB" dirty="0" smtClean="0">
                <a:solidFill>
                  <a:schemeClr val="bg1"/>
                </a:solidFill>
              </a:rPr>
              <a:t> </a:t>
            </a:r>
            <a:r>
              <a:rPr lang="mr-IN" dirty="0" smtClean="0">
                <a:solidFill>
                  <a:schemeClr val="bg1"/>
                </a:solidFill>
              </a:rPr>
              <a:t>–</a:t>
            </a:r>
            <a:r>
              <a:rPr lang="en-GB" dirty="0" smtClean="0">
                <a:solidFill>
                  <a:schemeClr val="bg1"/>
                </a:solidFill>
              </a:rPr>
              <a:t> Night</a:t>
            </a:r>
          </a:p>
          <a:p>
            <a:pPr lvl="1"/>
            <a:endParaRPr lang="en-GB" dirty="0">
              <a:solidFill>
                <a:schemeClr val="bg1"/>
              </a:solidFill>
            </a:endParaRPr>
          </a:p>
        </p:txBody>
      </p:sp>
    </p:spTree>
    <p:extLst>
      <p:ext uri="{BB962C8B-B14F-4D97-AF65-F5344CB8AC3E}">
        <p14:creationId xmlns:p14="http://schemas.microsoft.com/office/powerpoint/2010/main" val="7445575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58240"/>
            <a:ext cx="9144000" cy="5941520"/>
          </a:xfrm>
          <a:prstGeom prst="rect">
            <a:avLst/>
          </a:prstGeom>
        </p:spPr>
      </p:pic>
      <p:sp>
        <p:nvSpPr>
          <p:cNvPr id="3" name="Title 2"/>
          <p:cNvSpPr>
            <a:spLocks noGrp="1"/>
          </p:cNvSpPr>
          <p:nvPr>
            <p:ph type="title"/>
          </p:nvPr>
        </p:nvSpPr>
        <p:spPr>
          <a:xfrm>
            <a:off x="539750" y="166140"/>
            <a:ext cx="7886700" cy="1095374"/>
          </a:xfrm>
        </p:spPr>
        <p:txBody>
          <a:bodyPr/>
          <a:lstStyle/>
          <a:p>
            <a:pPr algn="ctr"/>
            <a:r>
              <a:rPr lang="en-GB" dirty="0" smtClean="0">
                <a:solidFill>
                  <a:srgbClr val="FFFF00"/>
                </a:solidFill>
              </a:rPr>
              <a:t>Big bang</a:t>
            </a:r>
            <a:endParaRPr lang="en-GB" dirty="0">
              <a:solidFill>
                <a:srgbClr val="FFFF00"/>
              </a:solidFill>
            </a:endParaRPr>
          </a:p>
        </p:txBody>
      </p:sp>
    </p:spTree>
    <p:extLst>
      <p:ext uri="{BB962C8B-B14F-4D97-AF65-F5344CB8AC3E}">
        <p14:creationId xmlns:p14="http://schemas.microsoft.com/office/powerpoint/2010/main" val="1211650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time</a:t>
            </a:r>
            <a:endParaRPr lang="en-GB" dirty="0"/>
          </a:p>
        </p:txBody>
      </p:sp>
      <p:sp>
        <p:nvSpPr>
          <p:cNvPr id="3" name="Content Placeholder 2"/>
          <p:cNvSpPr>
            <a:spLocks noGrp="1"/>
          </p:cNvSpPr>
          <p:nvPr>
            <p:ph idx="1"/>
          </p:nvPr>
        </p:nvSpPr>
        <p:spPr>
          <a:xfrm>
            <a:off x="628650" y="1825624"/>
            <a:ext cx="7886700" cy="4734201"/>
          </a:xfrm>
        </p:spPr>
        <p:txBody>
          <a:bodyPr>
            <a:normAutofit/>
          </a:bodyPr>
          <a:lstStyle/>
          <a:p>
            <a:r>
              <a:rPr lang="en-GB" dirty="0" smtClean="0"/>
              <a:t>What </a:t>
            </a:r>
            <a:r>
              <a:rPr lang="en-GB" dirty="0"/>
              <a:t>clocks </a:t>
            </a:r>
            <a:r>
              <a:rPr lang="en-GB" dirty="0" smtClean="0"/>
              <a:t>measure</a:t>
            </a:r>
            <a:br>
              <a:rPr lang="en-GB" dirty="0" smtClean="0"/>
            </a:br>
            <a:r>
              <a:rPr lang="en-GB" dirty="0" smtClean="0">
                <a:solidFill>
                  <a:schemeClr val="bg2">
                    <a:lumMod val="75000"/>
                  </a:schemeClr>
                </a:solidFill>
              </a:rPr>
              <a:t>(physicist </a:t>
            </a:r>
            <a:r>
              <a:rPr lang="en-GB" dirty="0">
                <a:solidFill>
                  <a:schemeClr val="bg2">
                    <a:lumMod val="75000"/>
                  </a:schemeClr>
                </a:solidFill>
              </a:rPr>
              <a:t>Albert </a:t>
            </a:r>
            <a:r>
              <a:rPr lang="en-GB" dirty="0" smtClean="0">
                <a:solidFill>
                  <a:schemeClr val="bg2">
                    <a:lumMod val="75000"/>
                  </a:schemeClr>
                </a:solidFill>
              </a:rPr>
              <a:t>Einstein)</a:t>
            </a:r>
          </a:p>
          <a:p>
            <a:r>
              <a:rPr lang="en-GB" dirty="0" smtClean="0"/>
              <a:t>A </a:t>
            </a:r>
            <a:r>
              <a:rPr lang="en-GB" dirty="0"/>
              <a:t>linear continuum of </a:t>
            </a:r>
            <a:r>
              <a:rPr lang="en-GB" dirty="0" smtClean="0"/>
              <a:t>instants</a:t>
            </a:r>
            <a:br>
              <a:rPr lang="en-GB" dirty="0" smtClean="0"/>
            </a:br>
            <a:r>
              <a:rPr lang="en-GB" dirty="0" smtClean="0">
                <a:solidFill>
                  <a:schemeClr val="bg2">
                    <a:lumMod val="75000"/>
                  </a:schemeClr>
                </a:solidFill>
              </a:rPr>
              <a:t>(philosopher </a:t>
            </a:r>
            <a:r>
              <a:rPr lang="en-GB" dirty="0">
                <a:solidFill>
                  <a:schemeClr val="bg2">
                    <a:lumMod val="75000"/>
                  </a:schemeClr>
                </a:solidFill>
              </a:rPr>
              <a:t>Adolf </a:t>
            </a:r>
            <a:r>
              <a:rPr lang="en-GB" dirty="0" err="1">
                <a:solidFill>
                  <a:schemeClr val="bg2">
                    <a:lumMod val="75000"/>
                  </a:schemeClr>
                </a:solidFill>
              </a:rPr>
              <a:t>Grünbaum</a:t>
            </a:r>
            <a:r>
              <a:rPr lang="en-GB" dirty="0" smtClean="0">
                <a:solidFill>
                  <a:schemeClr val="bg2">
                    <a:lumMod val="75000"/>
                  </a:schemeClr>
                </a:solidFill>
              </a:rPr>
              <a:t>)</a:t>
            </a:r>
          </a:p>
          <a:p>
            <a:r>
              <a:rPr lang="en-GB" dirty="0" smtClean="0"/>
              <a:t>What prevents everything from happening at once </a:t>
            </a:r>
            <a:r>
              <a:rPr lang="en-GB" dirty="0" smtClean="0">
                <a:solidFill>
                  <a:schemeClr val="bg2">
                    <a:lumMod val="75000"/>
                  </a:schemeClr>
                </a:solidFill>
              </a:rPr>
              <a:t>(physicist John Wheeler and others)</a:t>
            </a:r>
          </a:p>
          <a:p>
            <a:r>
              <a:rPr lang="en-GB" dirty="0" smtClean="0"/>
              <a:t>A </a:t>
            </a:r>
            <a:r>
              <a:rPr lang="en-GB" dirty="0"/>
              <a:t>continuum that lacks spatial dimensions </a:t>
            </a:r>
            <a:r>
              <a:rPr lang="en-GB" dirty="0">
                <a:solidFill>
                  <a:schemeClr val="bg2">
                    <a:lumMod val="75000"/>
                  </a:schemeClr>
                </a:solidFill>
              </a:rPr>
              <a:t>(Encyclopaedia Britannica</a:t>
            </a:r>
            <a:r>
              <a:rPr lang="en-GB" dirty="0" smtClean="0">
                <a:solidFill>
                  <a:schemeClr val="bg2">
                    <a:lumMod val="75000"/>
                  </a:schemeClr>
                </a:solidFill>
              </a:rPr>
              <a:t>)</a:t>
            </a:r>
          </a:p>
          <a:p>
            <a:r>
              <a:rPr lang="en-GB" dirty="0" smtClean="0"/>
              <a:t>Just another spatial dimension</a:t>
            </a:r>
          </a:p>
          <a:p>
            <a:pPr lvl="1"/>
            <a:r>
              <a:rPr lang="en-GB" dirty="0" smtClean="0"/>
              <a:t>Have to obey the law of increasing entropy</a:t>
            </a:r>
            <a:endParaRPr lang="en-GB"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37717" y="190500"/>
            <a:ext cx="3441183" cy="3403600"/>
          </a:xfrm>
          <a:prstGeom prst="rect">
            <a:avLst/>
          </a:prstGeom>
        </p:spPr>
      </p:pic>
    </p:spTree>
    <p:extLst>
      <p:ext uri="{BB962C8B-B14F-4D97-AF65-F5344CB8AC3E}">
        <p14:creationId xmlns:p14="http://schemas.microsoft.com/office/powerpoint/2010/main" val="6071870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time - seconds</a:t>
            </a:r>
            <a:endParaRPr lang="en-GB" dirty="0"/>
          </a:p>
        </p:txBody>
      </p:sp>
      <p:sp>
        <p:nvSpPr>
          <p:cNvPr id="3" name="Content Placeholder 2"/>
          <p:cNvSpPr>
            <a:spLocks noGrp="1"/>
          </p:cNvSpPr>
          <p:nvPr>
            <p:ph idx="1"/>
          </p:nvPr>
        </p:nvSpPr>
        <p:spPr/>
        <p:txBody>
          <a:bodyPr/>
          <a:lstStyle/>
          <a:p>
            <a:r>
              <a:rPr lang="en-GB" dirty="0" smtClean="0"/>
              <a:t>1/</a:t>
            </a:r>
            <a:r>
              <a:rPr lang="is-IS" dirty="0"/>
              <a:t>86 </a:t>
            </a:r>
            <a:r>
              <a:rPr lang="is-IS" dirty="0" smtClean="0"/>
              <a:t>400</a:t>
            </a:r>
            <a:r>
              <a:rPr lang="is-IS" baseline="30000" dirty="0" smtClean="0"/>
              <a:t>th</a:t>
            </a:r>
            <a:r>
              <a:rPr lang="is-IS" dirty="0" smtClean="0"/>
              <a:t> of a mean solar day</a:t>
            </a:r>
            <a:endParaRPr lang="en-GB" dirty="0" smtClean="0"/>
          </a:p>
          <a:p>
            <a:r>
              <a:rPr lang="en-GB" dirty="0" smtClean="0"/>
              <a:t>The duration </a:t>
            </a:r>
            <a:r>
              <a:rPr lang="en-GB" dirty="0"/>
              <a:t>of </a:t>
            </a:r>
            <a:r>
              <a:rPr lang="en-GB" dirty="0" smtClean="0"/>
              <a:t>9.192.631.770 </a:t>
            </a:r>
            <a:r>
              <a:rPr lang="en-GB" dirty="0"/>
              <a:t>periods of the radiation corresponding to the transition between the two hyperfine levels of the ground state of the </a:t>
            </a:r>
            <a:r>
              <a:rPr lang="en-GB" dirty="0" smtClean="0"/>
              <a:t>caesium 133 </a:t>
            </a:r>
            <a:r>
              <a:rPr lang="en-GB" dirty="0"/>
              <a:t>atom</a:t>
            </a:r>
            <a:r>
              <a:rPr lang="en-GB" dirty="0" smtClean="0"/>
              <a:t>.</a:t>
            </a:r>
          </a:p>
          <a:p>
            <a:r>
              <a:rPr lang="en-GB" dirty="0"/>
              <a:t>1/</a:t>
            </a:r>
            <a:r>
              <a:rPr lang="is-IS" dirty="0"/>
              <a:t>86 400</a:t>
            </a:r>
            <a:r>
              <a:rPr lang="is-IS" baseline="30000" dirty="0"/>
              <a:t>th</a:t>
            </a:r>
            <a:r>
              <a:rPr lang="is-IS" dirty="0"/>
              <a:t> of </a:t>
            </a:r>
            <a:r>
              <a:rPr lang="is-IS" dirty="0" smtClean="0"/>
              <a:t>any day</a:t>
            </a:r>
          </a:p>
          <a:p>
            <a:r>
              <a:rPr lang="is-IS" dirty="0" smtClean="0"/>
              <a:t>1 s/</a:t>
            </a:r>
            <a:r>
              <a:rPr lang="is-IS" i="1" dirty="0" smtClean="0"/>
              <a:t>c</a:t>
            </a:r>
            <a:r>
              <a:rPr lang="is-IS" dirty="0" smtClean="0"/>
              <a:t> ≈ 1/299.792.458 m ≈ 3,3356 nm</a:t>
            </a:r>
            <a:endParaRPr lang="en-GB" dirty="0"/>
          </a:p>
          <a:p>
            <a:endParaRPr lang="en-GB" dirty="0"/>
          </a:p>
        </p:txBody>
      </p:sp>
    </p:spTree>
    <p:extLst>
      <p:ext uri="{BB962C8B-B14F-4D97-AF65-F5344CB8AC3E}">
        <p14:creationId xmlns:p14="http://schemas.microsoft.com/office/powerpoint/2010/main" val="21292670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805781" y="2766218"/>
            <a:ext cx="5715000" cy="1325563"/>
          </a:xfrm>
        </p:spPr>
        <p:txBody>
          <a:bodyPr/>
          <a:lstStyle/>
          <a:p>
            <a:r>
              <a:rPr lang="en-GB" dirty="0" smtClean="0"/>
              <a:t>Calendar building blocks</a:t>
            </a:r>
            <a:endParaRPr lang="en-GB"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14500" y="571500"/>
            <a:ext cx="5715000" cy="5715000"/>
          </a:xfrm>
          <a:prstGeom prst="rect">
            <a:avLst/>
          </a:prstGeom>
        </p:spPr>
      </p:pic>
    </p:spTree>
    <p:extLst>
      <p:ext uri="{BB962C8B-B14F-4D97-AF65-F5344CB8AC3E}">
        <p14:creationId xmlns:p14="http://schemas.microsoft.com/office/powerpoint/2010/main" val="17828122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58957" y="3060589"/>
            <a:ext cx="6904383" cy="3797411"/>
          </a:xfrm>
          <a:prstGeom prst="rect">
            <a:avLst/>
          </a:prstGeom>
        </p:spPr>
      </p:pic>
      <p:sp>
        <p:nvSpPr>
          <p:cNvPr id="2" name="Title 1"/>
          <p:cNvSpPr>
            <a:spLocks noGrp="1"/>
          </p:cNvSpPr>
          <p:nvPr>
            <p:ph type="title"/>
          </p:nvPr>
        </p:nvSpPr>
        <p:spPr/>
        <p:txBody>
          <a:bodyPr/>
          <a:lstStyle/>
          <a:p>
            <a:r>
              <a:rPr lang="en-GB" dirty="0" smtClean="0">
                <a:solidFill>
                  <a:schemeClr val="bg1"/>
                </a:solidFill>
              </a:rPr>
              <a:t>The Sun</a:t>
            </a:r>
            <a:endParaRPr lang="en-GB" dirty="0">
              <a:solidFill>
                <a:schemeClr val="bg1"/>
              </a:solidFill>
            </a:endParaRPr>
          </a:p>
        </p:txBody>
      </p:sp>
      <p:sp>
        <p:nvSpPr>
          <p:cNvPr id="3" name="Content Placeholder 2"/>
          <p:cNvSpPr>
            <a:spLocks noGrp="1"/>
          </p:cNvSpPr>
          <p:nvPr>
            <p:ph idx="1"/>
          </p:nvPr>
        </p:nvSpPr>
        <p:spPr>
          <a:xfrm>
            <a:off x="628650" y="1690689"/>
            <a:ext cx="7886700" cy="4351338"/>
          </a:xfrm>
        </p:spPr>
        <p:txBody>
          <a:bodyPr/>
          <a:lstStyle/>
          <a:p>
            <a:r>
              <a:rPr lang="en-GB" dirty="0" smtClean="0">
                <a:solidFill>
                  <a:schemeClr val="bg1"/>
                </a:solidFill>
              </a:rPr>
              <a:t>Defines the day</a:t>
            </a:r>
          </a:p>
          <a:p>
            <a:pPr lvl="1"/>
            <a:r>
              <a:rPr lang="en-GB" dirty="0" smtClean="0">
                <a:solidFill>
                  <a:schemeClr val="bg1"/>
                </a:solidFill>
              </a:rPr>
              <a:t>Sun orbits the Earth exactly once a day</a:t>
            </a:r>
          </a:p>
          <a:p>
            <a:r>
              <a:rPr lang="en-GB" dirty="0" smtClean="0">
                <a:solidFill>
                  <a:schemeClr val="bg1"/>
                </a:solidFill>
              </a:rPr>
              <a:t>Defines the year</a:t>
            </a:r>
          </a:p>
          <a:p>
            <a:pPr lvl="1"/>
            <a:r>
              <a:rPr lang="en-GB" dirty="0" smtClean="0">
                <a:solidFill>
                  <a:schemeClr val="bg1"/>
                </a:solidFill>
              </a:rPr>
              <a:t>Earth orbits the sun every </a:t>
            </a:r>
            <a:r>
              <a:rPr lang="is-IS" dirty="0" smtClean="0">
                <a:solidFill>
                  <a:schemeClr val="bg1"/>
                </a:solidFill>
              </a:rPr>
              <a:t>365,256363004 days</a:t>
            </a:r>
            <a:endParaRPr lang="en-GB" dirty="0">
              <a:solidFill>
                <a:schemeClr val="bg1"/>
              </a:solidFill>
            </a:endParaRPr>
          </a:p>
        </p:txBody>
      </p:sp>
      <p:sp>
        <p:nvSpPr>
          <p:cNvPr id="5" name="Rounded Rectangular Callout 4"/>
          <p:cNvSpPr/>
          <p:nvPr/>
        </p:nvSpPr>
        <p:spPr>
          <a:xfrm>
            <a:off x="4956865" y="223183"/>
            <a:ext cx="2279374" cy="1609448"/>
          </a:xfrm>
          <a:prstGeom prst="wedgeRoundRectCallout">
            <a:avLst>
              <a:gd name="adj1" fmla="val -118476"/>
              <a:gd name="adj2" fmla="val 75247"/>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solidFill>
                  <a:srgbClr val="FF0000"/>
                </a:solidFill>
              </a:rPr>
              <a:t>At least until</a:t>
            </a:r>
          </a:p>
          <a:p>
            <a:pPr algn="ctr"/>
            <a:r>
              <a:rPr lang="en-GB" sz="2800" dirty="0" smtClean="0">
                <a:solidFill>
                  <a:srgbClr val="FF0000"/>
                </a:solidFill>
              </a:rPr>
              <a:t>Copernicus came along</a:t>
            </a:r>
            <a:endParaRPr lang="en-GB" sz="2800" dirty="0">
              <a:solidFill>
                <a:srgbClr val="FF0000"/>
              </a:solidFill>
            </a:endParaRPr>
          </a:p>
        </p:txBody>
      </p:sp>
    </p:spTree>
    <p:extLst>
      <p:ext uri="{BB962C8B-B14F-4D97-AF65-F5344CB8AC3E}">
        <p14:creationId xmlns:p14="http://schemas.microsoft.com/office/powerpoint/2010/main" val="1934362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1"/>
                </a:solidFill>
              </a:rPr>
              <a:t>The Moon</a:t>
            </a:r>
            <a:endParaRPr lang="en-GB" dirty="0">
              <a:solidFill>
                <a:schemeClr val="bg1"/>
              </a:solidFill>
            </a:endParaRPr>
          </a:p>
        </p:txBody>
      </p:sp>
      <p:sp>
        <p:nvSpPr>
          <p:cNvPr id="3" name="Content Placeholder 2"/>
          <p:cNvSpPr>
            <a:spLocks noGrp="1"/>
          </p:cNvSpPr>
          <p:nvPr>
            <p:ph idx="1"/>
          </p:nvPr>
        </p:nvSpPr>
        <p:spPr>
          <a:xfrm>
            <a:off x="628650" y="1838877"/>
            <a:ext cx="7886700" cy="4351338"/>
          </a:xfrm>
        </p:spPr>
        <p:txBody>
          <a:bodyPr/>
          <a:lstStyle/>
          <a:p>
            <a:r>
              <a:rPr lang="en-GB" dirty="0" smtClean="0">
                <a:solidFill>
                  <a:schemeClr val="bg1"/>
                </a:solidFill>
              </a:rPr>
              <a:t>Defines the month</a:t>
            </a:r>
          </a:p>
          <a:p>
            <a:r>
              <a:rPr lang="is-IS" dirty="0" smtClean="0">
                <a:solidFill>
                  <a:schemeClr val="bg1"/>
                </a:solidFill>
              </a:rPr>
              <a:t>27,321662 days per rotation w. respect to the Stars</a:t>
            </a:r>
          </a:p>
          <a:p>
            <a:r>
              <a:rPr lang="is-IS" dirty="0" smtClean="0">
                <a:solidFill>
                  <a:schemeClr val="bg1"/>
                </a:solidFill>
              </a:rPr>
              <a:t>29,530589 days per rotation w. respect to the Sun</a:t>
            </a:r>
          </a:p>
          <a:p>
            <a:pPr lvl="1"/>
            <a:r>
              <a:rPr lang="is-IS" dirty="0" smtClean="0">
                <a:solidFill>
                  <a:schemeClr val="bg1"/>
                </a:solidFill>
              </a:rPr>
              <a:t>Calendar months of 29 or 30 days</a:t>
            </a:r>
            <a:br>
              <a:rPr lang="is-IS" dirty="0" smtClean="0">
                <a:solidFill>
                  <a:schemeClr val="bg1"/>
                </a:solidFill>
              </a:rPr>
            </a:br>
            <a:r>
              <a:rPr lang="is-IS" dirty="0" smtClean="0">
                <a:solidFill>
                  <a:schemeClr val="bg1"/>
                </a:solidFill>
              </a:rPr>
              <a:t>makes more sense</a:t>
            </a:r>
            <a:br>
              <a:rPr lang="is-IS" dirty="0" smtClean="0">
                <a:solidFill>
                  <a:schemeClr val="bg1"/>
                </a:solidFill>
              </a:rPr>
            </a:br>
            <a:r>
              <a:rPr lang="is-IS" dirty="0" smtClean="0">
                <a:solidFill>
                  <a:schemeClr val="bg1"/>
                </a:solidFill>
              </a:rPr>
              <a:t>than 31 day months</a:t>
            </a:r>
            <a:endParaRPr lang="en-GB" dirty="0">
              <a:solidFill>
                <a:schemeClr val="bg1"/>
              </a:solidFill>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8650" y="100491"/>
            <a:ext cx="7886700" cy="394335"/>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24500" y="3285972"/>
            <a:ext cx="3251201" cy="3216428"/>
          </a:xfrm>
          <a:prstGeom prst="rect">
            <a:avLst/>
          </a:prstGeom>
        </p:spPr>
      </p:pic>
    </p:spTree>
    <p:extLst>
      <p:ext uri="{BB962C8B-B14F-4D97-AF65-F5344CB8AC3E}">
        <p14:creationId xmlns:p14="http://schemas.microsoft.com/office/powerpoint/2010/main" val="3542871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08267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Roman calendars</a:t>
            </a:r>
            <a:endParaRPr lang="en-GB" dirty="0"/>
          </a:p>
        </p:txBody>
      </p:sp>
      <p:sp>
        <p:nvSpPr>
          <p:cNvPr id="3" name="Content Placeholder 2"/>
          <p:cNvSpPr>
            <a:spLocks noGrp="1"/>
          </p:cNvSpPr>
          <p:nvPr>
            <p:ph idx="1"/>
          </p:nvPr>
        </p:nvSpPr>
        <p:spPr>
          <a:xfrm>
            <a:off x="628650" y="1825625"/>
            <a:ext cx="8184046" cy="4351338"/>
          </a:xfrm>
        </p:spPr>
        <p:txBody>
          <a:bodyPr/>
          <a:lstStyle/>
          <a:p>
            <a:r>
              <a:rPr lang="en-GB" dirty="0" smtClean="0"/>
              <a:t>Romulus calendar had ten months and winter</a:t>
            </a:r>
          </a:p>
          <a:p>
            <a:r>
              <a:rPr lang="en-GB" dirty="0" smtClean="0"/>
              <a:t>Then January and February replaced winter</a:t>
            </a:r>
          </a:p>
          <a:p>
            <a:r>
              <a:rPr lang="en-GB" dirty="0" smtClean="0"/>
              <a:t>Julius Caesar introduces leap years in the</a:t>
            </a:r>
          </a:p>
          <a:p>
            <a:pPr marL="0" indent="0">
              <a:buNone/>
            </a:pPr>
            <a:r>
              <a:rPr lang="en-GB" dirty="0" smtClean="0"/>
              <a:t>	</a:t>
            </a:r>
            <a:r>
              <a:rPr lang="en-GB" b="1" dirty="0" smtClean="0">
                <a:solidFill>
                  <a:srgbClr val="C00000"/>
                </a:solidFill>
              </a:rPr>
              <a:t>Julian Calendar</a:t>
            </a:r>
          </a:p>
          <a:p>
            <a:r>
              <a:rPr lang="en-GB" dirty="0" smtClean="0"/>
              <a:t>BC 46 is the longest year ever, with 445 days</a:t>
            </a:r>
          </a:p>
          <a:p>
            <a:r>
              <a:rPr lang="en-GB" dirty="0" smtClean="0"/>
              <a:t>A Julian year lasts 1 year, 11 minutes, and 14 seconds</a:t>
            </a:r>
            <a:endParaRPr lang="en-GB" dirty="0"/>
          </a:p>
        </p:txBody>
      </p:sp>
    </p:spTree>
    <p:extLst>
      <p:ext uri="{BB962C8B-B14F-4D97-AF65-F5344CB8AC3E}">
        <p14:creationId xmlns:p14="http://schemas.microsoft.com/office/powerpoint/2010/main" val="19286960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Gregorian Calendar</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5519" y="1359243"/>
            <a:ext cx="7452961" cy="5325762"/>
          </a:xfrm>
          <a:prstGeom prst="rect">
            <a:avLst/>
          </a:prstGeom>
        </p:spPr>
      </p:pic>
    </p:spTree>
    <p:extLst>
      <p:ext uri="{BB962C8B-B14F-4D97-AF65-F5344CB8AC3E}">
        <p14:creationId xmlns:p14="http://schemas.microsoft.com/office/powerpoint/2010/main" val="8353577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Gregorian Calendar</a:t>
            </a:r>
            <a:endParaRPr lang="en-GB" dirty="0"/>
          </a:p>
        </p:txBody>
      </p:sp>
      <p:sp>
        <p:nvSpPr>
          <p:cNvPr id="3" name="Content Placeholder 2"/>
          <p:cNvSpPr>
            <a:spLocks noGrp="1"/>
          </p:cNvSpPr>
          <p:nvPr>
            <p:ph idx="1"/>
          </p:nvPr>
        </p:nvSpPr>
        <p:spPr/>
        <p:txBody>
          <a:bodyPr/>
          <a:lstStyle/>
          <a:p>
            <a:r>
              <a:rPr lang="en-GB" dirty="0" smtClean="0"/>
              <a:t>Spain:</a:t>
            </a:r>
            <a:r>
              <a:rPr lang="en-US" dirty="0"/>
              <a:t>4 Oct 1582 </a:t>
            </a:r>
            <a:r>
              <a:rPr lang="en-US" dirty="0" smtClean="0">
                <a:sym typeface="Wingdings"/>
              </a:rPr>
              <a:t> </a:t>
            </a:r>
            <a:r>
              <a:rPr lang="en-US" dirty="0" smtClean="0"/>
              <a:t>15 </a:t>
            </a:r>
            <a:r>
              <a:rPr lang="en-US" dirty="0"/>
              <a:t>Oct 1582</a:t>
            </a:r>
            <a:endParaRPr lang="en-GB" dirty="0" smtClean="0"/>
          </a:p>
          <a:p>
            <a:r>
              <a:rPr lang="en-GB" dirty="0" smtClean="0"/>
              <a:t>Switzerland</a:t>
            </a:r>
          </a:p>
          <a:p>
            <a:pPr lvl="1"/>
            <a:r>
              <a:rPr lang="en-GB" dirty="0" smtClean="0"/>
              <a:t>Catholic cantons: 1583, 1584 or 1597</a:t>
            </a:r>
          </a:p>
          <a:p>
            <a:pPr lvl="1"/>
            <a:r>
              <a:rPr lang="en-GB" dirty="0" smtClean="0"/>
              <a:t>Protestant cantons: 31 Dec 1700 </a:t>
            </a:r>
            <a:r>
              <a:rPr lang="en-GB" dirty="0" smtClean="0">
                <a:sym typeface="Wingdings"/>
              </a:rPr>
              <a:t></a:t>
            </a:r>
            <a:r>
              <a:rPr lang="en-GB" dirty="0" smtClean="0"/>
              <a:t> 12 Jan 1701 </a:t>
            </a:r>
          </a:p>
          <a:p>
            <a:r>
              <a:rPr lang="en-GB" dirty="0" smtClean="0"/>
              <a:t>Denmark: </a:t>
            </a:r>
            <a:r>
              <a:rPr lang="en-US" dirty="0" smtClean="0"/>
              <a:t>18 Feb 1700 </a:t>
            </a:r>
            <a:r>
              <a:rPr lang="en-US" dirty="0" smtClean="0">
                <a:sym typeface="Wingdings"/>
              </a:rPr>
              <a:t> </a:t>
            </a:r>
            <a:r>
              <a:rPr lang="en-US" dirty="0" smtClean="0"/>
              <a:t>1 Mar 1700</a:t>
            </a:r>
            <a:endParaRPr lang="en-GB" dirty="0" smtClean="0"/>
          </a:p>
          <a:p>
            <a:r>
              <a:rPr lang="en-GB" dirty="0" smtClean="0"/>
              <a:t>Finland: </a:t>
            </a:r>
            <a:r>
              <a:rPr lang="en-US" dirty="0" smtClean="0"/>
              <a:t>17 </a:t>
            </a:r>
            <a:r>
              <a:rPr lang="en-US" dirty="0"/>
              <a:t>Feb 1753 </a:t>
            </a:r>
            <a:r>
              <a:rPr lang="en-US" dirty="0" smtClean="0">
                <a:sym typeface="Wingdings"/>
              </a:rPr>
              <a:t></a:t>
            </a:r>
            <a:r>
              <a:rPr lang="en-US" dirty="0" smtClean="0"/>
              <a:t> </a:t>
            </a:r>
            <a:r>
              <a:rPr lang="en-US" dirty="0"/>
              <a:t>1 Mar </a:t>
            </a:r>
            <a:r>
              <a:rPr lang="en-US" dirty="0" smtClean="0"/>
              <a:t>1753</a:t>
            </a:r>
            <a:endParaRPr lang="en-GB" dirty="0"/>
          </a:p>
        </p:txBody>
      </p:sp>
    </p:spTree>
    <p:extLst>
      <p:ext uri="{BB962C8B-B14F-4D97-AF65-F5344CB8AC3E}">
        <p14:creationId xmlns:p14="http://schemas.microsoft.com/office/powerpoint/2010/main" val="5682056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291F0E"/>
            </a:gs>
            <a:gs pos="100000">
              <a:srgbClr val="1D1906"/>
            </a:gs>
          </a:gsLst>
          <a:lin ang="5400000" scaled="1"/>
        </a:gradFill>
        <a:effectLst/>
      </p:bgPr>
    </p:bg>
    <p:spTree>
      <p:nvGrpSpPr>
        <p:cNvPr id="1" name=""/>
        <p:cNvGrpSpPr/>
        <p:nvPr/>
      </p:nvGrpSpPr>
      <p:grpSpPr>
        <a:xfrm>
          <a:off x="0" y="0"/>
          <a:ext cx="0" cy="0"/>
          <a:chOff x="0" y="0"/>
          <a:chExt cx="0" cy="0"/>
        </a:xfrm>
      </p:grpSpPr>
      <p:pic>
        <p:nvPicPr>
          <p:cNvPr id="2" name="Cuckoo ko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723325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1923 Julian Calendar strikes back</a:t>
            </a:r>
            <a:endParaRPr lang="en-GB" dirty="0"/>
          </a:p>
        </p:txBody>
      </p:sp>
      <p:sp>
        <p:nvSpPr>
          <p:cNvPr id="4" name="Content Placeholder 3"/>
          <p:cNvSpPr>
            <a:spLocks noGrp="1"/>
          </p:cNvSpPr>
          <p:nvPr>
            <p:ph idx="1"/>
          </p:nvPr>
        </p:nvSpPr>
        <p:spPr>
          <a:xfrm>
            <a:off x="628650" y="1690689"/>
            <a:ext cx="7886700" cy="1738311"/>
          </a:xfrm>
        </p:spPr>
        <p:txBody>
          <a:bodyPr>
            <a:normAutofit/>
          </a:bodyPr>
          <a:lstStyle/>
          <a:p>
            <a:r>
              <a:rPr lang="en-GB" dirty="0" smtClean="0"/>
              <a:t>Leap year when</a:t>
            </a:r>
          </a:p>
          <a:p>
            <a:pPr lvl="1"/>
            <a:r>
              <a:rPr lang="en-GB" dirty="0" smtClean="0"/>
              <a:t>divisible with 4 and</a:t>
            </a:r>
          </a:p>
          <a:p>
            <a:pPr lvl="1"/>
            <a:r>
              <a:rPr lang="en-GB" dirty="0" smtClean="0"/>
              <a:t>not divisible with 100</a:t>
            </a:r>
          </a:p>
          <a:p>
            <a:pPr lvl="1"/>
            <a:r>
              <a:rPr lang="en-GB" dirty="0" smtClean="0"/>
              <a:t>or not 200 or 600 when divided by 900 </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838888719"/>
              </p:ext>
            </p:extLst>
          </p:nvPr>
        </p:nvGraphicFramePr>
        <p:xfrm>
          <a:off x="628650" y="3759200"/>
          <a:ext cx="7886700" cy="2063750"/>
        </p:xfrm>
        <a:graphic>
          <a:graphicData uri="http://schemas.openxmlformats.org/drawingml/2006/table">
            <a:tbl>
              <a:tblPr firstRow="1" bandRow="1">
                <a:tableStyleId>{5C22544A-7EE6-4342-B048-85BDC9FD1C3A}</a:tableStyleId>
              </a:tblPr>
              <a:tblGrid>
                <a:gridCol w="1971675"/>
                <a:gridCol w="1971675"/>
                <a:gridCol w="1971675"/>
                <a:gridCol w="1971675"/>
              </a:tblGrid>
              <a:tr h="412750">
                <a:tc>
                  <a:txBody>
                    <a:bodyPr/>
                    <a:lstStyle/>
                    <a:p>
                      <a:r>
                        <a:rPr lang="en-GB" dirty="0" smtClean="0"/>
                        <a:t>Calendar</a:t>
                      </a:r>
                      <a:endParaRPr lang="en-GB" dirty="0"/>
                    </a:p>
                  </a:txBody>
                  <a:tcPr/>
                </a:tc>
                <a:tc>
                  <a:txBody>
                    <a:bodyPr/>
                    <a:lstStyle/>
                    <a:p>
                      <a:r>
                        <a:rPr lang="en-GB" dirty="0" smtClean="0"/>
                        <a:t>Introduced</a:t>
                      </a:r>
                      <a:endParaRPr lang="en-GB" dirty="0"/>
                    </a:p>
                  </a:txBody>
                  <a:tcPr/>
                </a:tc>
                <a:tc>
                  <a:txBody>
                    <a:bodyPr/>
                    <a:lstStyle/>
                    <a:p>
                      <a:r>
                        <a:rPr lang="en-GB" dirty="0" smtClean="0"/>
                        <a:t>Days</a:t>
                      </a:r>
                      <a:r>
                        <a:rPr lang="en-GB" baseline="0" dirty="0" smtClean="0"/>
                        <a:t> per </a:t>
                      </a:r>
                      <a:r>
                        <a:rPr lang="en-GB" dirty="0" smtClean="0"/>
                        <a:t>year</a:t>
                      </a:r>
                      <a:endParaRPr lang="en-GB" dirty="0"/>
                    </a:p>
                  </a:txBody>
                  <a:tcPr/>
                </a:tc>
                <a:tc>
                  <a:txBody>
                    <a:bodyPr/>
                    <a:lstStyle/>
                    <a:p>
                      <a:r>
                        <a:rPr lang="en-GB" dirty="0" smtClean="0"/>
                        <a:t>Error per year</a:t>
                      </a:r>
                      <a:endParaRPr lang="en-GB" dirty="0"/>
                    </a:p>
                  </a:txBody>
                  <a:tcPr/>
                </a:tc>
              </a:tr>
              <a:tr h="412750">
                <a:tc>
                  <a:txBody>
                    <a:bodyPr/>
                    <a:lstStyle/>
                    <a:p>
                      <a:r>
                        <a:rPr lang="en-GB" dirty="0" smtClean="0"/>
                        <a:t>Revised</a:t>
                      </a:r>
                      <a:r>
                        <a:rPr lang="en-GB" baseline="0" dirty="0" smtClean="0"/>
                        <a:t> Julian</a:t>
                      </a:r>
                      <a:endParaRPr lang="en-GB" dirty="0"/>
                    </a:p>
                  </a:txBody>
                  <a:tcPr/>
                </a:tc>
                <a:tc>
                  <a:txBody>
                    <a:bodyPr/>
                    <a:lstStyle/>
                    <a:p>
                      <a:r>
                        <a:rPr lang="en-GB" dirty="0" smtClean="0"/>
                        <a:t>1923</a:t>
                      </a:r>
                      <a:endParaRPr lang="en-GB" dirty="0"/>
                    </a:p>
                  </a:txBody>
                  <a:tcPr/>
                </a:tc>
                <a:tc>
                  <a:txBody>
                    <a:bodyPr/>
                    <a:lstStyle/>
                    <a:p>
                      <a:r>
                        <a:rPr lang="en-GB" dirty="0" smtClean="0"/>
                        <a:t>365,242222</a:t>
                      </a:r>
                      <a:endParaRPr lang="en-GB" dirty="0"/>
                    </a:p>
                  </a:txBody>
                  <a:tcPr/>
                </a:tc>
                <a:tc>
                  <a:txBody>
                    <a:bodyPr/>
                    <a:lstStyle/>
                    <a:p>
                      <a:r>
                        <a:rPr lang="en-GB" dirty="0" smtClean="0"/>
                        <a:t>&lt; 1s</a:t>
                      </a:r>
                      <a:endParaRPr lang="en-GB" dirty="0"/>
                    </a:p>
                  </a:txBody>
                  <a:tcPr/>
                </a:tc>
              </a:tr>
              <a:tr h="412750">
                <a:tc>
                  <a:txBody>
                    <a:bodyPr/>
                    <a:lstStyle/>
                    <a:p>
                      <a:r>
                        <a:rPr lang="en-GB" dirty="0" smtClean="0"/>
                        <a:t>Gregorian</a:t>
                      </a:r>
                      <a:endParaRPr lang="en-GB" dirty="0"/>
                    </a:p>
                  </a:txBody>
                  <a:tcPr/>
                </a:tc>
                <a:tc>
                  <a:txBody>
                    <a:bodyPr/>
                    <a:lstStyle/>
                    <a:p>
                      <a:r>
                        <a:rPr lang="en-GB" dirty="0" smtClean="0"/>
                        <a:t>1582</a:t>
                      </a:r>
                      <a:endParaRPr lang="en-GB" dirty="0"/>
                    </a:p>
                  </a:txBody>
                  <a:tcPr/>
                </a:tc>
                <a:tc>
                  <a:txBody>
                    <a:bodyPr/>
                    <a:lstStyle/>
                    <a:p>
                      <a:r>
                        <a:rPr lang="en-GB" dirty="0" smtClean="0"/>
                        <a:t>365,242500</a:t>
                      </a:r>
                      <a:endParaRPr lang="en-GB" dirty="0"/>
                    </a:p>
                  </a:txBody>
                  <a:tcPr/>
                </a:tc>
                <a:tc>
                  <a:txBody>
                    <a:bodyPr/>
                    <a:lstStyle/>
                    <a:p>
                      <a:r>
                        <a:rPr lang="en-GB" dirty="0" smtClean="0"/>
                        <a:t>≈ 2s</a:t>
                      </a:r>
                      <a:endParaRPr lang="en-GB" dirty="0"/>
                    </a:p>
                  </a:txBody>
                  <a:tcPr/>
                </a:tc>
              </a:tr>
              <a:tr h="412750">
                <a:tc>
                  <a:txBody>
                    <a:bodyPr/>
                    <a:lstStyle/>
                    <a:p>
                      <a:r>
                        <a:rPr lang="en-GB" dirty="0" smtClean="0"/>
                        <a:t>Julian</a:t>
                      </a:r>
                      <a:endParaRPr lang="en-GB" dirty="0"/>
                    </a:p>
                  </a:txBody>
                  <a:tcPr/>
                </a:tc>
                <a:tc>
                  <a:txBody>
                    <a:bodyPr/>
                    <a:lstStyle/>
                    <a:p>
                      <a:r>
                        <a:rPr lang="en-GB" dirty="0" smtClean="0"/>
                        <a:t>-45</a:t>
                      </a:r>
                      <a:endParaRPr lang="en-GB" dirty="0"/>
                    </a:p>
                  </a:txBody>
                  <a:tcPr/>
                </a:tc>
                <a:tc>
                  <a:txBody>
                    <a:bodyPr/>
                    <a:lstStyle/>
                    <a:p>
                      <a:r>
                        <a:rPr lang="en-GB" dirty="0" smtClean="0"/>
                        <a:t>365,250000</a:t>
                      </a:r>
                      <a:endParaRPr lang="en-GB" dirty="0"/>
                    </a:p>
                  </a:txBody>
                  <a:tcPr/>
                </a:tc>
                <a:tc>
                  <a:txBody>
                    <a:bodyPr/>
                    <a:lstStyle/>
                    <a:p>
                      <a:r>
                        <a:rPr lang="en-GB" dirty="0" smtClean="0"/>
                        <a:t>≈ 13s</a:t>
                      </a:r>
                      <a:endParaRPr lang="en-GB" dirty="0"/>
                    </a:p>
                  </a:txBody>
                  <a:tcPr/>
                </a:tc>
              </a:tr>
              <a:tr h="412750">
                <a:tc>
                  <a:txBody>
                    <a:bodyPr/>
                    <a:lstStyle/>
                    <a:p>
                      <a:r>
                        <a:rPr lang="en-GB" dirty="0" smtClean="0"/>
                        <a:t>Roman</a:t>
                      </a:r>
                      <a:endParaRPr lang="en-GB" dirty="0"/>
                    </a:p>
                  </a:txBody>
                  <a:tcPr/>
                </a:tc>
                <a:tc>
                  <a:txBody>
                    <a:bodyPr/>
                    <a:lstStyle/>
                    <a:p>
                      <a:r>
                        <a:rPr lang="en-GB" dirty="0" smtClean="0"/>
                        <a:t>-</a:t>
                      </a:r>
                      <a:endParaRPr lang="en-GB" dirty="0"/>
                    </a:p>
                  </a:txBody>
                  <a:tcPr/>
                </a:tc>
                <a:tc>
                  <a:txBody>
                    <a:bodyPr/>
                    <a:lstStyle/>
                    <a:p>
                      <a:r>
                        <a:rPr lang="en-GB" dirty="0" smtClean="0"/>
                        <a:t>365,000000</a:t>
                      </a:r>
                      <a:endParaRPr lang="en-GB" dirty="0"/>
                    </a:p>
                  </a:txBody>
                  <a:tcPr/>
                </a:tc>
                <a:tc>
                  <a:txBody>
                    <a:bodyPr/>
                    <a:lstStyle/>
                    <a:p>
                      <a:r>
                        <a:rPr lang="en-GB" dirty="0" smtClean="0"/>
                        <a:t>≈ 6 hours</a:t>
                      </a:r>
                      <a:endParaRPr lang="en-GB" dirty="0"/>
                    </a:p>
                  </a:txBody>
                  <a:tcPr/>
                </a:tc>
              </a:tr>
            </a:tbl>
          </a:graphicData>
        </a:graphic>
      </p:graphicFrame>
    </p:spTree>
    <p:extLst>
      <p:ext uri="{BB962C8B-B14F-4D97-AF65-F5344CB8AC3E}">
        <p14:creationId xmlns:p14="http://schemas.microsoft.com/office/powerpoint/2010/main" val="1838693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Islamic calendar</a:t>
            </a:r>
            <a:endParaRPr lang="en-GB" dirty="0"/>
          </a:p>
        </p:txBody>
      </p:sp>
      <p:sp>
        <p:nvSpPr>
          <p:cNvPr id="3" name="Content Placeholder 2"/>
          <p:cNvSpPr>
            <a:spLocks noGrp="1"/>
          </p:cNvSpPr>
          <p:nvPr>
            <p:ph idx="1"/>
          </p:nvPr>
        </p:nvSpPr>
        <p:spPr>
          <a:xfrm>
            <a:off x="628650" y="1825625"/>
            <a:ext cx="7886700" cy="2600601"/>
          </a:xfrm>
        </p:spPr>
        <p:txBody>
          <a:bodyPr/>
          <a:lstStyle/>
          <a:p>
            <a:r>
              <a:rPr lang="en-GB" dirty="0" smtClean="0"/>
              <a:t>Starts </a:t>
            </a:r>
            <a:r>
              <a:rPr lang="en-GB" dirty="0"/>
              <a:t>when </a:t>
            </a:r>
            <a:r>
              <a:rPr lang="en-GB" dirty="0" smtClean="0"/>
              <a:t>Muhammad </a:t>
            </a:r>
            <a:r>
              <a:rPr lang="en-GB" dirty="0"/>
              <a:t>and his followers migrated from Mecca to </a:t>
            </a:r>
            <a:r>
              <a:rPr lang="en-GB" dirty="0" smtClean="0"/>
              <a:t>Medina </a:t>
            </a:r>
            <a:r>
              <a:rPr lang="en-GB" dirty="0"/>
              <a:t>and established the first Muslim </a:t>
            </a:r>
            <a:r>
              <a:rPr lang="en-GB" dirty="0" smtClean="0"/>
              <a:t>community (AD 622).</a:t>
            </a:r>
          </a:p>
          <a:p>
            <a:r>
              <a:rPr lang="en-GB" dirty="0" smtClean="0"/>
              <a:t>Months are 29 or 30 days long depending on the moon cycle.</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34345" y="3797299"/>
            <a:ext cx="4281005" cy="2608222"/>
          </a:xfrm>
          <a:prstGeom prst="rect">
            <a:avLst/>
          </a:prstGeom>
        </p:spPr>
      </p:pic>
      <p:sp>
        <p:nvSpPr>
          <p:cNvPr id="5" name="TextBox 4"/>
          <p:cNvSpPr txBox="1"/>
          <p:nvPr/>
        </p:nvSpPr>
        <p:spPr>
          <a:xfrm>
            <a:off x="628650" y="6036189"/>
            <a:ext cx="2871299" cy="369332"/>
          </a:xfrm>
          <a:prstGeom prst="rect">
            <a:avLst/>
          </a:prstGeom>
          <a:noFill/>
        </p:spPr>
        <p:txBody>
          <a:bodyPr wrap="none" rtlCol="0">
            <a:spAutoFit/>
          </a:bodyPr>
          <a:lstStyle/>
          <a:p>
            <a:r>
              <a:rPr lang="en-US"/>
              <a:t>10 Rajab 1428 / 24 July 2007</a:t>
            </a:r>
            <a:endParaRPr lang="en-GB" dirty="0"/>
          </a:p>
        </p:txBody>
      </p:sp>
    </p:spTree>
    <p:extLst>
      <p:ext uri="{BB962C8B-B14F-4D97-AF65-F5344CB8AC3E}">
        <p14:creationId xmlns:p14="http://schemas.microsoft.com/office/powerpoint/2010/main" val="5433528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Chinese Calendar</a:t>
            </a:r>
            <a:endParaRPr lang="en-GB" dirty="0"/>
          </a:p>
        </p:txBody>
      </p:sp>
      <p:sp>
        <p:nvSpPr>
          <p:cNvPr id="3" name="Content Placeholder 2"/>
          <p:cNvSpPr>
            <a:spLocks noGrp="1"/>
          </p:cNvSpPr>
          <p:nvPr>
            <p:ph idx="1"/>
          </p:nvPr>
        </p:nvSpPr>
        <p:spPr/>
        <p:txBody>
          <a:bodyPr/>
          <a:lstStyle/>
          <a:p>
            <a:r>
              <a:rPr lang="en-GB" dirty="0" smtClean="0"/>
              <a:t>Twelve animals (zodiacs)</a:t>
            </a:r>
          </a:p>
          <a:p>
            <a:r>
              <a:rPr lang="en-GB" dirty="0" smtClean="0"/>
              <a:t>Five materials</a:t>
            </a:r>
          </a:p>
          <a:p>
            <a:r>
              <a:rPr lang="en-GB" dirty="0" smtClean="0"/>
              <a:t>Twelve or thirteen months of 29 or 30 days</a:t>
            </a:r>
          </a:p>
          <a:p>
            <a:r>
              <a:rPr lang="en-GB" dirty="0" smtClean="0"/>
              <a:t>353/355 days per normal year</a:t>
            </a:r>
          </a:p>
          <a:p>
            <a:r>
              <a:rPr lang="en-GB" dirty="0" smtClean="0"/>
              <a:t>383/385 days per leap year </a:t>
            </a:r>
            <a:endParaRPr lang="en-GB" dirty="0"/>
          </a:p>
        </p:txBody>
      </p:sp>
    </p:spTree>
    <p:extLst>
      <p:ext uri="{BB962C8B-B14F-4D97-AF65-F5344CB8AC3E}">
        <p14:creationId xmlns:p14="http://schemas.microsoft.com/office/powerpoint/2010/main" val="4286855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Week and day numbers</a:t>
            </a:r>
            <a:endParaRPr lang="en-GB" dirty="0"/>
          </a:p>
        </p:txBody>
      </p:sp>
      <p:sp>
        <p:nvSpPr>
          <p:cNvPr id="3" name="Content Placeholder 2"/>
          <p:cNvSpPr>
            <a:spLocks noGrp="1"/>
          </p:cNvSpPr>
          <p:nvPr>
            <p:ph idx="1"/>
          </p:nvPr>
        </p:nvSpPr>
        <p:spPr/>
        <p:txBody>
          <a:bodyPr/>
          <a:lstStyle/>
          <a:p>
            <a:r>
              <a:rPr lang="en-GB" dirty="0" smtClean="0"/>
              <a:t>Sunday or Monday as first day of week</a:t>
            </a:r>
          </a:p>
          <a:p>
            <a:pPr lvl="1"/>
            <a:r>
              <a:rPr lang="en-GB" dirty="0"/>
              <a:t>Early Christians observed the seventh day with prayer and rest, but they also gathered on the first day. By the 4th century, Christians were officially observing the first day, Sunday, as their day of rest, not the seventh.</a:t>
            </a:r>
            <a:endParaRPr lang="en-GB" dirty="0" smtClean="0"/>
          </a:p>
          <a:p>
            <a:r>
              <a:rPr lang="en-GB" dirty="0" smtClean="0"/>
              <a:t>Which week is the first US/EU</a:t>
            </a:r>
          </a:p>
          <a:p>
            <a:pPr lvl="1"/>
            <a:r>
              <a:rPr lang="en-GB" dirty="0"/>
              <a:t>ISO-8601: The first week of the year is the week that contains that </a:t>
            </a:r>
            <a:r>
              <a:rPr lang="en-GB" dirty="0" smtClean="0"/>
              <a:t>contains the years first Thursday. Week starts with Monday</a:t>
            </a:r>
          </a:p>
          <a:p>
            <a:pPr lvl="1"/>
            <a:r>
              <a:rPr lang="en-GB" dirty="0" smtClean="0"/>
              <a:t>The week with January 1</a:t>
            </a:r>
            <a:r>
              <a:rPr lang="en-GB" baseline="30000" dirty="0" smtClean="0"/>
              <a:t>st</a:t>
            </a:r>
            <a:r>
              <a:rPr lang="en-GB" dirty="0" smtClean="0"/>
              <a:t> is week one</a:t>
            </a:r>
          </a:p>
          <a:p>
            <a:pPr lvl="1"/>
            <a:r>
              <a:rPr lang="en-GB" dirty="0" smtClean="0"/>
              <a:t>The first full week is week one</a:t>
            </a:r>
            <a:endParaRPr lang="en-GB" dirty="0"/>
          </a:p>
        </p:txBody>
      </p:sp>
    </p:spTree>
    <p:extLst>
      <p:ext uri="{BB962C8B-B14F-4D97-AF65-F5344CB8AC3E}">
        <p14:creationId xmlns:p14="http://schemas.microsoft.com/office/powerpoint/2010/main" val="12573840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291F0E"/>
            </a:gs>
            <a:gs pos="100000">
              <a:srgbClr val="1D1906"/>
            </a:gs>
          </a:gsLst>
          <a:lin ang="5400000" scaled="1"/>
        </a:gradFill>
        <a:effectLst/>
      </p:bgPr>
    </p:bg>
    <p:spTree>
      <p:nvGrpSpPr>
        <p:cNvPr id="1" name=""/>
        <p:cNvGrpSpPr/>
        <p:nvPr/>
      </p:nvGrpSpPr>
      <p:grpSpPr>
        <a:xfrm>
          <a:off x="0" y="0"/>
          <a:ext cx="0" cy="0"/>
          <a:chOff x="0" y="0"/>
          <a:chExt cx="0" cy="0"/>
        </a:xfrm>
      </p:grpSpPr>
      <p:pic>
        <p:nvPicPr>
          <p:cNvPr id="2" name="Cuckoo ko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1798325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026713"/>
            <a:ext cx="9144000" cy="4804574"/>
          </a:xfrm>
          <a:prstGeom prst="rect">
            <a:avLst/>
          </a:prstGeom>
        </p:spPr>
      </p:pic>
      <p:sp>
        <p:nvSpPr>
          <p:cNvPr id="2" name="Title 1"/>
          <p:cNvSpPr>
            <a:spLocks noGrp="1"/>
          </p:cNvSpPr>
          <p:nvPr>
            <p:ph type="title"/>
          </p:nvPr>
        </p:nvSpPr>
        <p:spPr/>
        <p:txBody>
          <a:bodyPr/>
          <a:lstStyle/>
          <a:p>
            <a:r>
              <a:rPr lang="en-GB" dirty="0" smtClean="0"/>
              <a:t>Time zones</a:t>
            </a:r>
            <a:endParaRPr lang="en-GB" dirty="0"/>
          </a:p>
        </p:txBody>
      </p:sp>
    </p:spTree>
    <p:extLst>
      <p:ext uri="{BB962C8B-B14F-4D97-AF65-F5344CB8AC3E}">
        <p14:creationId xmlns:p14="http://schemas.microsoft.com/office/powerpoint/2010/main" val="13807752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347406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92100"/>
            <a:ext cx="9144000" cy="6271054"/>
          </a:xfrm>
          <a:prstGeom prst="rect">
            <a:avLst/>
          </a:prstGeom>
        </p:spPr>
      </p:pic>
    </p:spTree>
    <p:extLst>
      <p:ext uri="{BB962C8B-B14F-4D97-AF65-F5344CB8AC3E}">
        <p14:creationId xmlns:p14="http://schemas.microsoft.com/office/powerpoint/2010/main" val="13243738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UTC</a:t>
            </a:r>
            <a:endParaRPr lang="en-GB" dirty="0"/>
          </a:p>
        </p:txBody>
      </p:sp>
      <p:sp>
        <p:nvSpPr>
          <p:cNvPr id="3" name="Content Placeholder 2"/>
          <p:cNvSpPr>
            <a:spLocks noGrp="1"/>
          </p:cNvSpPr>
          <p:nvPr>
            <p:ph idx="1"/>
          </p:nvPr>
        </p:nvSpPr>
        <p:spPr/>
        <p:txBody>
          <a:bodyPr/>
          <a:lstStyle/>
          <a:p>
            <a:r>
              <a:rPr lang="en-GB" dirty="0" smtClean="0"/>
              <a:t>Coordinated Universal Time</a:t>
            </a:r>
          </a:p>
          <a:p>
            <a:r>
              <a:rPr lang="fr-CH" dirty="0" smtClean="0"/>
              <a:t>Temps universel coordonné</a:t>
            </a:r>
          </a:p>
          <a:p>
            <a:r>
              <a:rPr lang="en-GB" dirty="0" smtClean="0"/>
              <a:t>Not the same as GMT </a:t>
            </a:r>
            <a:r>
              <a:rPr lang="mr-IN" dirty="0" smtClean="0"/>
              <a:t>–</a:t>
            </a:r>
            <a:r>
              <a:rPr lang="en-GB" dirty="0" smtClean="0"/>
              <a:t> guess why!</a:t>
            </a:r>
            <a:endParaRPr lang="en-GB" dirty="0"/>
          </a:p>
        </p:txBody>
      </p:sp>
    </p:spTree>
    <p:extLst>
      <p:ext uri="{BB962C8B-B14F-4D97-AF65-F5344CB8AC3E}">
        <p14:creationId xmlns:p14="http://schemas.microsoft.com/office/powerpoint/2010/main" val="20688685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Daylight saving time</a:t>
            </a:r>
            <a:endParaRPr lang="en-GB" dirty="0"/>
          </a:p>
        </p:txBody>
      </p:sp>
      <p:sp>
        <p:nvSpPr>
          <p:cNvPr id="3" name="Content Placeholder 2"/>
          <p:cNvSpPr>
            <a:spLocks noGrp="1"/>
          </p:cNvSpPr>
          <p:nvPr>
            <p:ph idx="1"/>
          </p:nvPr>
        </p:nvSpPr>
        <p:spPr>
          <a:xfrm>
            <a:off x="628650" y="1825625"/>
            <a:ext cx="7886700" cy="2098675"/>
          </a:xfrm>
        </p:spPr>
        <p:txBody>
          <a:bodyPr/>
          <a:lstStyle/>
          <a:p>
            <a:r>
              <a:rPr lang="en-GB" dirty="0" smtClean="0"/>
              <a:t>76 countries uses DST</a:t>
            </a:r>
          </a:p>
          <a:p>
            <a:r>
              <a:rPr lang="en-GB" dirty="0" smtClean="0"/>
              <a:t>They do not agree on starting and ending time</a:t>
            </a:r>
          </a:p>
          <a:p>
            <a:pPr lvl="1"/>
            <a:r>
              <a:rPr lang="en-GB" dirty="0" smtClean="0"/>
              <a:t>Not even within the same country (Mexico)</a:t>
            </a:r>
          </a:p>
          <a:p>
            <a:r>
              <a:rPr lang="en-GB" dirty="0" smtClean="0"/>
              <a:t>Normally 1 hour, but Lord Howe Island uses ½ hour</a:t>
            </a:r>
          </a:p>
        </p:txBody>
      </p:sp>
      <p:pic>
        <p:nvPicPr>
          <p:cNvPr id="5" name="Picture 4"/>
          <p:cNvPicPr>
            <a:picLocks noChangeAspect="1"/>
          </p:cNvPicPr>
          <p:nvPr/>
        </p:nvPicPr>
        <p:blipFill>
          <a:blip r:embed="rId2"/>
          <a:stretch>
            <a:fillRect/>
          </a:stretch>
        </p:blipFill>
        <p:spPr>
          <a:xfrm>
            <a:off x="628650" y="3894136"/>
            <a:ext cx="8153400" cy="2527300"/>
          </a:xfrm>
          <a:prstGeom prst="rect">
            <a:avLst/>
          </a:prstGeom>
        </p:spPr>
      </p:pic>
    </p:spTree>
    <p:extLst>
      <p:ext uri="{BB962C8B-B14F-4D97-AF65-F5344CB8AC3E}">
        <p14:creationId xmlns:p14="http://schemas.microsoft.com/office/powerpoint/2010/main" val="2169651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DST - does it work?</a:t>
            </a:r>
            <a:endParaRPr lang="en-GB" dirty="0"/>
          </a:p>
        </p:txBody>
      </p:sp>
      <p:sp>
        <p:nvSpPr>
          <p:cNvPr id="3" name="Content Placeholder 2"/>
          <p:cNvSpPr>
            <a:spLocks noGrp="1"/>
          </p:cNvSpPr>
          <p:nvPr>
            <p:ph idx="1"/>
          </p:nvPr>
        </p:nvSpPr>
        <p:spPr>
          <a:xfrm>
            <a:off x="628650" y="1825624"/>
            <a:ext cx="7886700" cy="5032375"/>
          </a:xfrm>
        </p:spPr>
        <p:txBody>
          <a:bodyPr>
            <a:normAutofit/>
          </a:bodyPr>
          <a:lstStyle/>
          <a:p>
            <a:r>
              <a:rPr lang="en-GB" dirty="0" smtClean="0"/>
              <a:t>No, it doesn’t save energy</a:t>
            </a:r>
          </a:p>
          <a:p>
            <a:pPr lvl="1"/>
            <a:r>
              <a:rPr lang="en-GB" dirty="0"/>
              <a:t>When Indiana decided to introduce DST in 2006, a study found that the measure actually increased energy use in the state</a:t>
            </a:r>
            <a:r>
              <a:rPr lang="en-GB" dirty="0" smtClean="0"/>
              <a:t>.</a:t>
            </a:r>
          </a:p>
          <a:p>
            <a:r>
              <a:rPr lang="en-GB" dirty="0" smtClean="0"/>
              <a:t>Can make people sick</a:t>
            </a:r>
          </a:p>
          <a:p>
            <a:pPr lvl="1"/>
            <a:r>
              <a:rPr lang="en-GB" dirty="0" smtClean="0"/>
              <a:t>Especially when starting</a:t>
            </a:r>
          </a:p>
          <a:p>
            <a:r>
              <a:rPr lang="en-GB" dirty="0" smtClean="0"/>
              <a:t>Less artificial light used</a:t>
            </a:r>
          </a:p>
          <a:p>
            <a:pPr lvl="1"/>
            <a:r>
              <a:rPr lang="en-GB" dirty="0" smtClean="0"/>
              <a:t>Make people go more</a:t>
            </a:r>
            <a:br>
              <a:rPr lang="en-GB" dirty="0" smtClean="0"/>
            </a:br>
            <a:r>
              <a:rPr lang="en-GB" dirty="0" smtClean="0"/>
              <a:t>outdoors</a:t>
            </a:r>
          </a:p>
          <a:p>
            <a:pPr lvl="1"/>
            <a:r>
              <a:rPr lang="en-GB" dirty="0" smtClean="0"/>
              <a:t>Decreases traffic</a:t>
            </a:r>
            <a:br>
              <a:rPr lang="en-GB" dirty="0" smtClean="0"/>
            </a:br>
            <a:r>
              <a:rPr lang="en-GB" dirty="0" smtClean="0"/>
              <a:t>incidents</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19600" y="3086100"/>
            <a:ext cx="4598617" cy="3149600"/>
          </a:xfrm>
          <a:prstGeom prst="rect">
            <a:avLst/>
          </a:prstGeom>
        </p:spPr>
      </p:pic>
    </p:spTree>
    <p:extLst>
      <p:ext uri="{BB962C8B-B14F-4D97-AF65-F5344CB8AC3E}">
        <p14:creationId xmlns:p14="http://schemas.microsoft.com/office/powerpoint/2010/main" val="18818627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850900"/>
            <a:ext cx="9144000" cy="5133975"/>
          </a:xfrm>
          <a:prstGeom prst="rect">
            <a:avLst/>
          </a:prstGeom>
        </p:spPr>
      </p:pic>
    </p:spTree>
    <p:extLst>
      <p:ext uri="{BB962C8B-B14F-4D97-AF65-F5344CB8AC3E}">
        <p14:creationId xmlns:p14="http://schemas.microsoft.com/office/powerpoint/2010/main" val="8267265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8650" y="1183958"/>
            <a:ext cx="7886700" cy="5674042"/>
          </a:xfrm>
          <a:prstGeom prst="rect">
            <a:avLst/>
          </a:prstGeom>
        </p:spPr>
      </p:pic>
      <p:sp>
        <p:nvSpPr>
          <p:cNvPr id="2" name="Title 1"/>
          <p:cNvSpPr>
            <a:spLocks noGrp="1"/>
          </p:cNvSpPr>
          <p:nvPr>
            <p:ph type="title"/>
          </p:nvPr>
        </p:nvSpPr>
        <p:spPr/>
        <p:txBody>
          <a:bodyPr/>
          <a:lstStyle/>
          <a:p>
            <a:r>
              <a:rPr lang="en-GB" dirty="0" smtClean="0"/>
              <a:t>Winter USA</a:t>
            </a:r>
            <a:endParaRPr lang="en-GB" dirty="0"/>
          </a:p>
        </p:txBody>
      </p:sp>
    </p:spTree>
    <p:extLst>
      <p:ext uri="{BB962C8B-B14F-4D97-AF65-F5344CB8AC3E}">
        <p14:creationId xmlns:p14="http://schemas.microsoft.com/office/powerpoint/2010/main" val="7549230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8650" y="1183958"/>
            <a:ext cx="7886699" cy="5674042"/>
          </a:xfrm>
          <a:prstGeom prst="rect">
            <a:avLst/>
          </a:prstGeom>
        </p:spPr>
      </p:pic>
      <p:sp>
        <p:nvSpPr>
          <p:cNvPr id="2" name="Title 1"/>
          <p:cNvSpPr>
            <a:spLocks noGrp="1"/>
          </p:cNvSpPr>
          <p:nvPr>
            <p:ph type="title"/>
          </p:nvPr>
        </p:nvSpPr>
        <p:spPr/>
        <p:txBody>
          <a:bodyPr/>
          <a:lstStyle/>
          <a:p>
            <a:r>
              <a:rPr lang="en-GB" dirty="0" smtClean="0"/>
              <a:t>Summer USA (from 2018)</a:t>
            </a:r>
            <a:endParaRPr lang="en-GB" dirty="0"/>
          </a:p>
        </p:txBody>
      </p:sp>
    </p:spTree>
    <p:extLst>
      <p:ext uri="{BB962C8B-B14F-4D97-AF65-F5344CB8AC3E}">
        <p14:creationId xmlns:p14="http://schemas.microsoft.com/office/powerpoint/2010/main" val="6245110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052" y="365126"/>
            <a:ext cx="8534400" cy="1325563"/>
          </a:xfrm>
        </p:spPr>
        <p:txBody>
          <a:bodyPr/>
          <a:lstStyle/>
          <a:p>
            <a:r>
              <a:rPr lang="en-GB" dirty="0" smtClean="0"/>
              <a:t>We don’t even agree on </a:t>
            </a:r>
            <a:r>
              <a:rPr lang="en-GB" smtClean="0"/>
              <a:t>the spelling</a:t>
            </a:r>
            <a:endParaRPr lang="en-GB"/>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828800"/>
            <a:ext cx="9144000" cy="3177702"/>
          </a:xfrm>
          <a:prstGeom prst="rect">
            <a:avLst/>
          </a:prstGeom>
        </p:spPr>
      </p:pic>
      <p:sp>
        <p:nvSpPr>
          <p:cNvPr id="4" name="TextBox 3"/>
          <p:cNvSpPr txBox="1"/>
          <p:nvPr/>
        </p:nvSpPr>
        <p:spPr>
          <a:xfrm>
            <a:off x="1497496" y="5526157"/>
            <a:ext cx="6453808" cy="738664"/>
          </a:xfrm>
          <a:prstGeom prst="rect">
            <a:avLst/>
          </a:prstGeom>
          <a:noFill/>
        </p:spPr>
        <p:txBody>
          <a:bodyPr wrap="square" rtlCol="0">
            <a:spAutoFit/>
          </a:bodyPr>
          <a:lstStyle/>
          <a:p>
            <a:r>
              <a:rPr lang="en-GB" dirty="0" smtClean="0"/>
              <a:t>Source:</a:t>
            </a:r>
          </a:p>
          <a:p>
            <a:r>
              <a:rPr lang="en-GB" sz="2400" dirty="0" smtClean="0">
                <a:latin typeface="Consolas" charset="0"/>
                <a:ea typeface="Consolas" charset="0"/>
                <a:cs typeface="Consolas" charset="0"/>
              </a:rPr>
              <a:t>https</a:t>
            </a:r>
            <a:r>
              <a:rPr lang="en-GB" sz="2400" dirty="0">
                <a:latin typeface="Consolas" charset="0"/>
                <a:ea typeface="Consolas" charset="0"/>
                <a:cs typeface="Consolas" charset="0"/>
              </a:rPr>
              <a:t>://</a:t>
            </a:r>
            <a:r>
              <a:rPr lang="en-GB" sz="2400" dirty="0" err="1">
                <a:latin typeface="Consolas" charset="0"/>
                <a:ea typeface="Consolas" charset="0"/>
                <a:cs typeface="Consolas" charset="0"/>
              </a:rPr>
              <a:t>books.google.com</a:t>
            </a:r>
            <a:r>
              <a:rPr lang="en-GB" sz="2400" dirty="0">
                <a:latin typeface="Consolas" charset="0"/>
                <a:ea typeface="Consolas" charset="0"/>
                <a:cs typeface="Consolas" charset="0"/>
              </a:rPr>
              <a:t>/</a:t>
            </a:r>
            <a:r>
              <a:rPr lang="en-GB" sz="2400" dirty="0" err="1">
                <a:latin typeface="Consolas" charset="0"/>
                <a:ea typeface="Consolas" charset="0"/>
                <a:cs typeface="Consolas" charset="0"/>
              </a:rPr>
              <a:t>ngrams</a:t>
            </a:r>
            <a:r>
              <a:rPr lang="en-GB" sz="2400" dirty="0">
                <a:latin typeface="Consolas" charset="0"/>
                <a:ea typeface="Consolas" charset="0"/>
                <a:cs typeface="Consolas" charset="0"/>
              </a:rPr>
              <a:t>/</a:t>
            </a:r>
          </a:p>
        </p:txBody>
      </p:sp>
    </p:spTree>
    <p:extLst>
      <p:ext uri="{BB962C8B-B14F-4D97-AF65-F5344CB8AC3E}">
        <p14:creationId xmlns:p14="http://schemas.microsoft.com/office/powerpoint/2010/main" val="13999070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291F0E"/>
            </a:gs>
            <a:gs pos="100000">
              <a:srgbClr val="1D1906"/>
            </a:gs>
          </a:gsLst>
          <a:lin ang="5400000" scaled="1"/>
        </a:gradFill>
        <a:effectLst/>
      </p:bgPr>
    </p:bg>
    <p:spTree>
      <p:nvGrpSpPr>
        <p:cNvPr id="1" name=""/>
        <p:cNvGrpSpPr/>
        <p:nvPr/>
      </p:nvGrpSpPr>
      <p:grpSpPr>
        <a:xfrm>
          <a:off x="0" y="0"/>
          <a:ext cx="0" cy="0"/>
          <a:chOff x="0" y="0"/>
          <a:chExt cx="0" cy="0"/>
        </a:xfrm>
      </p:grpSpPr>
      <p:pic>
        <p:nvPicPr>
          <p:cNvPr id="2" name="Cuckoo ko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768049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Time formats</a:t>
            </a:r>
            <a:endParaRPr lang="en-GB" dirty="0"/>
          </a:p>
        </p:txBody>
      </p:sp>
      <p:sp>
        <p:nvSpPr>
          <p:cNvPr id="3" name="Content Placeholder 2"/>
          <p:cNvSpPr>
            <a:spLocks noGrp="1"/>
          </p:cNvSpPr>
          <p:nvPr>
            <p:ph idx="1"/>
          </p:nvPr>
        </p:nvSpPr>
        <p:spPr/>
        <p:txBody>
          <a:bodyPr/>
          <a:lstStyle/>
          <a:p>
            <a:r>
              <a:rPr lang="en-GB" dirty="0" err="1" smtClean="0"/>
              <a:t>yyyy</a:t>
            </a:r>
            <a:r>
              <a:rPr lang="en-GB" dirty="0" smtClean="0"/>
              <a:t>-mm-</a:t>
            </a:r>
            <a:r>
              <a:rPr lang="en-GB" dirty="0" err="1" smtClean="0"/>
              <a:t>dd</a:t>
            </a:r>
            <a:r>
              <a:rPr lang="en-GB" dirty="0" smtClean="0"/>
              <a:t> </a:t>
            </a:r>
            <a:r>
              <a:rPr lang="en-GB" dirty="0" smtClean="0">
                <a:solidFill>
                  <a:schemeClr val="bg2">
                    <a:lumMod val="90000"/>
                  </a:schemeClr>
                </a:solidFill>
              </a:rPr>
              <a:t>and</a:t>
            </a:r>
            <a:r>
              <a:rPr lang="en-GB" dirty="0" smtClean="0"/>
              <a:t> </a:t>
            </a:r>
            <a:r>
              <a:rPr lang="en-GB" dirty="0" err="1" smtClean="0"/>
              <a:t>dd</a:t>
            </a:r>
            <a:r>
              <a:rPr lang="en-GB" dirty="0" smtClean="0"/>
              <a:t>-mm-</a:t>
            </a:r>
            <a:r>
              <a:rPr lang="en-GB" dirty="0" err="1" smtClean="0"/>
              <a:t>yyyy</a:t>
            </a:r>
            <a:endParaRPr lang="en-GB" dirty="0" smtClean="0"/>
          </a:p>
          <a:p>
            <a:r>
              <a:rPr lang="en-GB" dirty="0" smtClean="0"/>
              <a:t>mm/</a:t>
            </a:r>
            <a:r>
              <a:rPr lang="en-GB" dirty="0" err="1" smtClean="0"/>
              <a:t>dd-yyyy</a:t>
            </a:r>
            <a:endParaRPr lang="en-GB" dirty="0" smtClean="0"/>
          </a:p>
          <a:p>
            <a:r>
              <a:rPr lang="en-GB" dirty="0" smtClean="0"/>
              <a:t>mmm dd. </a:t>
            </a:r>
            <a:r>
              <a:rPr lang="en-GB" dirty="0" err="1" smtClean="0"/>
              <a:t>yyyy</a:t>
            </a:r>
            <a:endParaRPr lang="en-GB" dirty="0" smtClean="0"/>
          </a:p>
          <a:p>
            <a:r>
              <a:rPr lang="en-GB" dirty="0" err="1" smtClean="0"/>
              <a:t>dd</a:t>
            </a:r>
            <a:r>
              <a:rPr lang="en-GB" dirty="0" smtClean="0"/>
              <a:t> mmm </a:t>
            </a:r>
            <a:r>
              <a:rPr lang="en-GB" dirty="0" err="1" smtClean="0"/>
              <a:t>yyyy</a:t>
            </a:r>
            <a:endParaRPr lang="en-GB" dirty="0" smtClean="0"/>
          </a:p>
          <a:p>
            <a:r>
              <a:rPr lang="en-GB" dirty="0" smtClean="0"/>
              <a:t>am/pm</a:t>
            </a:r>
          </a:p>
          <a:p>
            <a:r>
              <a:rPr lang="en-GB" dirty="0" smtClean="0"/>
              <a:t>Automatic detection of date and time formats</a:t>
            </a:r>
          </a:p>
          <a:p>
            <a:pPr lvl="1"/>
            <a:r>
              <a:rPr lang="en-GB" dirty="0" smtClean="0"/>
              <a:t>11/14-1959 or 14-11-1959 no problem</a:t>
            </a:r>
          </a:p>
          <a:p>
            <a:pPr lvl="1"/>
            <a:r>
              <a:rPr lang="en-GB" dirty="0" smtClean="0"/>
              <a:t>01/04-1960 or 04-01-1960 problem</a:t>
            </a:r>
          </a:p>
          <a:p>
            <a:endParaRPr lang="en-GB" dirty="0"/>
          </a:p>
        </p:txBody>
      </p:sp>
    </p:spTree>
    <p:extLst>
      <p:ext uri="{BB962C8B-B14F-4D97-AF65-F5344CB8AC3E}">
        <p14:creationId xmlns:p14="http://schemas.microsoft.com/office/powerpoint/2010/main" val="14799044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775200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
            <a:ext cx="9144000" cy="6864865"/>
          </a:xfrm>
          <a:prstGeom prst="rect">
            <a:avLst/>
          </a:prstGeom>
        </p:spPr>
      </p:pic>
      <p:sp>
        <p:nvSpPr>
          <p:cNvPr id="3" name="Oval Callout 2"/>
          <p:cNvSpPr/>
          <p:nvPr/>
        </p:nvSpPr>
        <p:spPr>
          <a:xfrm>
            <a:off x="5029200" y="698500"/>
            <a:ext cx="3390900" cy="2273300"/>
          </a:xfrm>
          <a:prstGeom prst="wedgeEllipseCallout">
            <a:avLst>
              <a:gd name="adj1" fmla="val -58930"/>
              <a:gd name="adj2" fmla="val 72809"/>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3200" b="1" dirty="0" smtClean="0">
                <a:solidFill>
                  <a:schemeClr val="accent6">
                    <a:lumMod val="75000"/>
                  </a:schemeClr>
                </a:solidFill>
                <a:latin typeface="Gotham" charset="0"/>
                <a:ea typeface="Gotham" charset="0"/>
                <a:cs typeface="Gotham" charset="0"/>
              </a:rPr>
              <a:t>Time</a:t>
            </a:r>
            <a:r>
              <a:rPr lang="en-GB" sz="3200" b="1" dirty="0" smtClean="0">
                <a:solidFill>
                  <a:srgbClr val="002060"/>
                </a:solidFill>
                <a:latin typeface="Gotham" charset="0"/>
                <a:ea typeface="Gotham" charset="0"/>
                <a:cs typeface="Gotham" charset="0"/>
              </a:rPr>
              <a:t/>
            </a:r>
            <a:br>
              <a:rPr lang="en-GB" sz="3200" b="1" dirty="0" smtClean="0">
                <a:solidFill>
                  <a:srgbClr val="002060"/>
                </a:solidFill>
                <a:latin typeface="Gotham" charset="0"/>
                <a:ea typeface="Gotham" charset="0"/>
                <a:cs typeface="Gotham" charset="0"/>
              </a:rPr>
            </a:br>
            <a:r>
              <a:rPr lang="en-GB" sz="3200" b="1" dirty="0" smtClean="0">
                <a:solidFill>
                  <a:srgbClr val="002060"/>
                </a:solidFill>
                <a:latin typeface="Gotham" charset="0"/>
                <a:ea typeface="Gotham" charset="0"/>
                <a:cs typeface="Gotham" charset="0"/>
              </a:rPr>
              <a:t>for a </a:t>
            </a:r>
            <a:r>
              <a:rPr lang="en-GB" sz="3200" b="1" i="1" dirty="0" smtClean="0">
                <a:solidFill>
                  <a:srgbClr val="002060"/>
                </a:solidFill>
                <a:latin typeface="Gotham" charset="0"/>
                <a:ea typeface="Gotham" charset="0"/>
                <a:cs typeface="Gotham" charset="0"/>
              </a:rPr>
              <a:t>short</a:t>
            </a:r>
            <a:r>
              <a:rPr lang="en-GB" sz="3200" b="1" dirty="0" smtClean="0">
                <a:solidFill>
                  <a:srgbClr val="002060"/>
                </a:solidFill>
                <a:latin typeface="Gotham" charset="0"/>
                <a:ea typeface="Gotham" charset="0"/>
                <a:cs typeface="Gotham" charset="0"/>
              </a:rPr>
              <a:t/>
            </a:r>
            <a:br>
              <a:rPr lang="en-GB" sz="3200" b="1" dirty="0" smtClean="0">
                <a:solidFill>
                  <a:srgbClr val="002060"/>
                </a:solidFill>
                <a:latin typeface="Gotham" charset="0"/>
                <a:ea typeface="Gotham" charset="0"/>
                <a:cs typeface="Gotham" charset="0"/>
              </a:rPr>
            </a:br>
            <a:r>
              <a:rPr lang="en-GB" sz="3200" b="1" dirty="0" smtClean="0">
                <a:solidFill>
                  <a:srgbClr val="002060"/>
                </a:solidFill>
                <a:latin typeface="Gotham" charset="0"/>
                <a:ea typeface="Gotham" charset="0"/>
                <a:cs typeface="Gotham" charset="0"/>
              </a:rPr>
              <a:t>break</a:t>
            </a:r>
            <a:endParaRPr lang="en-GB" sz="3200" b="1" dirty="0">
              <a:solidFill>
                <a:srgbClr val="002060"/>
              </a:solidFill>
              <a:latin typeface="Gotham" charset="0"/>
              <a:ea typeface="Gotham" charset="0"/>
              <a:cs typeface="Gotham" charset="0"/>
            </a:endParaRPr>
          </a:p>
        </p:txBody>
      </p:sp>
    </p:spTree>
    <p:extLst>
      <p:ext uri="{BB962C8B-B14F-4D97-AF65-F5344CB8AC3E}">
        <p14:creationId xmlns:p14="http://schemas.microsoft.com/office/powerpoint/2010/main" val="761308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002913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43C"/>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52124" y="2416627"/>
            <a:ext cx="7886700" cy="4055485"/>
          </a:xfrm>
        </p:spPr>
        <p:txBody>
          <a:bodyPr/>
          <a:lstStyle/>
          <a:p>
            <a:r>
              <a:rPr lang="en-GB" dirty="0" smtClean="0">
                <a:solidFill>
                  <a:srgbClr val="F0B455"/>
                </a:solidFill>
                <a:latin typeface="Gotham Medium" charset="0"/>
                <a:ea typeface="Gotham Medium" charset="0"/>
                <a:cs typeface="Gotham Medium" charset="0"/>
              </a:rPr>
              <a:t>Largest business academy in Denmark</a:t>
            </a:r>
          </a:p>
          <a:p>
            <a:r>
              <a:rPr lang="nb-NO" dirty="0" smtClean="0">
                <a:solidFill>
                  <a:srgbClr val="F0B455"/>
                </a:solidFill>
                <a:latin typeface="Gotham Medium" charset="0"/>
                <a:ea typeface="Gotham Medium" charset="0"/>
                <a:cs typeface="Gotham Medium" charset="0"/>
              </a:rPr>
              <a:t>5.800 full time students</a:t>
            </a:r>
          </a:p>
          <a:p>
            <a:r>
              <a:rPr lang="is-IS" dirty="0" smtClean="0">
                <a:solidFill>
                  <a:srgbClr val="F0B455"/>
                </a:solidFill>
                <a:latin typeface="Gotham Medium" charset="0"/>
                <a:ea typeface="Gotham Medium" charset="0"/>
                <a:cs typeface="Gotham Medium" charset="0"/>
              </a:rPr>
              <a:t>7.200 part time students</a:t>
            </a:r>
          </a:p>
          <a:p>
            <a:r>
              <a:rPr lang="is-IS" dirty="0" smtClean="0">
                <a:solidFill>
                  <a:srgbClr val="F0B455"/>
                </a:solidFill>
                <a:latin typeface="Gotham Medium" charset="0"/>
                <a:ea typeface="Gotham Medium" charset="0"/>
                <a:cs typeface="Gotham Medium" charset="0"/>
              </a:rPr>
              <a:t>380 employees</a:t>
            </a:r>
          </a:p>
          <a:p>
            <a:r>
              <a:rPr lang="en-GB" dirty="0" smtClean="0">
                <a:solidFill>
                  <a:srgbClr val="F0B455"/>
                </a:solidFill>
                <a:latin typeface="Gotham Medium" charset="0"/>
                <a:ea typeface="Gotham Medium" charset="0"/>
                <a:cs typeface="Gotham Medium" charset="0"/>
              </a:rPr>
              <a:t>Five campuses in Copenhagen and Northern Zealand</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8000" y="209005"/>
            <a:ext cx="8128000" cy="1905000"/>
          </a:xfrm>
          <a:prstGeom prst="rect">
            <a:avLst/>
          </a:prstGeom>
        </p:spPr>
      </p:pic>
    </p:spTree>
    <p:extLst>
      <p:ext uri="{BB962C8B-B14F-4D97-AF65-F5344CB8AC3E}">
        <p14:creationId xmlns:p14="http://schemas.microsoft.com/office/powerpoint/2010/main" val="17018171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43C"/>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52124" y="2416627"/>
            <a:ext cx="3667476" cy="4193178"/>
          </a:xfrm>
        </p:spPr>
        <p:txBody>
          <a:bodyPr>
            <a:normAutofit/>
          </a:bodyPr>
          <a:lstStyle/>
          <a:p>
            <a:r>
              <a:rPr lang="en-GB" sz="2400" dirty="0" err="1" smtClean="0">
                <a:solidFill>
                  <a:schemeClr val="bg1"/>
                </a:solidFill>
                <a:latin typeface="Gotham Medium" charset="0"/>
                <a:ea typeface="Gotham Medium" charset="0"/>
                <a:cs typeface="Gotham Medium" charset="0"/>
              </a:rPr>
              <a:t>Lyngby</a:t>
            </a:r>
            <a:r>
              <a:rPr lang="en-GB" sz="2400" dirty="0" smtClean="0">
                <a:solidFill>
                  <a:schemeClr val="bg1"/>
                </a:solidFill>
                <a:latin typeface="Gotham Medium" charset="0"/>
                <a:ea typeface="Gotham Medium" charset="0"/>
                <a:cs typeface="Gotham Medium" charset="0"/>
              </a:rPr>
              <a:t> campus</a:t>
            </a:r>
          </a:p>
          <a:p>
            <a:r>
              <a:rPr lang="en-GB" sz="2400" dirty="0" smtClean="0">
                <a:solidFill>
                  <a:srgbClr val="F0B455"/>
                </a:solidFill>
                <a:latin typeface="Gotham Medium" charset="0"/>
                <a:ea typeface="Gotham Medium" charset="0"/>
                <a:cs typeface="Gotham Medium" charset="0"/>
              </a:rPr>
              <a:t>Computer Science</a:t>
            </a:r>
          </a:p>
          <a:p>
            <a:r>
              <a:rPr lang="en-GB" sz="2400" dirty="0" smtClean="0">
                <a:solidFill>
                  <a:srgbClr val="F0B455"/>
                </a:solidFill>
                <a:latin typeface="Gotham Medium" charset="0"/>
                <a:ea typeface="Gotham Medium" charset="0"/>
                <a:cs typeface="Gotham Medium" charset="0"/>
              </a:rPr>
              <a:t>Multimedia</a:t>
            </a:r>
          </a:p>
          <a:p>
            <a:r>
              <a:rPr lang="en-GB" sz="2400" dirty="0" smtClean="0">
                <a:solidFill>
                  <a:srgbClr val="F0B455"/>
                </a:solidFill>
                <a:latin typeface="Gotham Medium" charset="0"/>
                <a:ea typeface="Gotham Medium" charset="0"/>
                <a:cs typeface="Gotham Medium" charset="0"/>
              </a:rPr>
              <a:t>Marketing</a:t>
            </a:r>
          </a:p>
          <a:p>
            <a:r>
              <a:rPr lang="en-GB" sz="2400" dirty="0" smtClean="0">
                <a:solidFill>
                  <a:srgbClr val="F0B455"/>
                </a:solidFill>
                <a:latin typeface="Gotham Medium" charset="0"/>
                <a:ea typeface="Gotham Medium" charset="0"/>
                <a:cs typeface="Gotham Medium" charset="0"/>
              </a:rPr>
              <a:t>Finance</a:t>
            </a:r>
          </a:p>
          <a:p>
            <a:r>
              <a:rPr lang="en-GB" sz="2400" dirty="0" smtClean="0">
                <a:solidFill>
                  <a:srgbClr val="F0B455"/>
                </a:solidFill>
                <a:latin typeface="Gotham Medium" charset="0"/>
                <a:ea typeface="Gotham Medium" charset="0"/>
                <a:cs typeface="Gotham Medium" charset="0"/>
              </a:rPr>
              <a:t>Controller</a:t>
            </a:r>
          </a:p>
          <a:p>
            <a:r>
              <a:rPr lang="en-GB" sz="2400" dirty="0" smtClean="0">
                <a:solidFill>
                  <a:srgbClr val="F0B455"/>
                </a:solidFill>
                <a:latin typeface="Gotham Medium" charset="0"/>
                <a:ea typeface="Gotham Medium" charset="0"/>
                <a:cs typeface="Gotham Medium" charset="0"/>
              </a:rPr>
              <a:t>Sport</a:t>
            </a:r>
          </a:p>
          <a:p>
            <a:r>
              <a:rPr lang="en-GB" sz="2400" dirty="0" smtClean="0">
                <a:solidFill>
                  <a:srgbClr val="F0B455"/>
                </a:solidFill>
                <a:latin typeface="Gotham Medium" charset="0"/>
                <a:ea typeface="Gotham Medium" charset="0"/>
                <a:cs typeface="Gotham Medium" charset="0"/>
              </a:rPr>
              <a:t>Entrepreneurship</a:t>
            </a:r>
          </a:p>
          <a:p>
            <a:r>
              <a:rPr lang="en-GB" sz="2400" dirty="0" smtClean="0">
                <a:solidFill>
                  <a:schemeClr val="bg1"/>
                </a:solidFill>
                <a:latin typeface="Gotham Medium" charset="0"/>
                <a:ea typeface="Gotham Medium" charset="0"/>
                <a:cs typeface="Gotham Medium" charset="0"/>
              </a:rPr>
              <a:t>Bachelor top-ups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8000" y="209005"/>
            <a:ext cx="8128000" cy="1905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19600" y="2114005"/>
            <a:ext cx="4445000" cy="4495800"/>
          </a:xfrm>
          <a:prstGeom prst="rect">
            <a:avLst/>
          </a:prstGeom>
        </p:spPr>
      </p:pic>
    </p:spTree>
    <p:extLst>
      <p:ext uri="{BB962C8B-B14F-4D97-AF65-F5344CB8AC3E}">
        <p14:creationId xmlns:p14="http://schemas.microsoft.com/office/powerpoint/2010/main" val="7497930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821" y="0"/>
            <a:ext cx="9062357" cy="6858000"/>
          </a:xfrm>
          <a:prstGeom prst="rect">
            <a:avLst/>
          </a:prstGeom>
        </p:spPr>
      </p:pic>
      <p:sp>
        <p:nvSpPr>
          <p:cNvPr id="2" name="Title 1"/>
          <p:cNvSpPr>
            <a:spLocks noGrp="1"/>
          </p:cNvSpPr>
          <p:nvPr>
            <p:ph type="title"/>
          </p:nvPr>
        </p:nvSpPr>
        <p:spPr>
          <a:xfrm>
            <a:off x="4572000" y="365126"/>
            <a:ext cx="3943350" cy="1325563"/>
          </a:xfrm>
        </p:spPr>
        <p:txBody>
          <a:bodyPr>
            <a:normAutofit/>
          </a:bodyPr>
          <a:lstStyle/>
          <a:p>
            <a:r>
              <a:rPr lang="en-GB" sz="8000" dirty="0" smtClean="0">
                <a:solidFill>
                  <a:schemeClr val="bg1"/>
                </a:solidFill>
              </a:rPr>
              <a:t>Denmark</a:t>
            </a:r>
            <a:endParaRPr lang="en-GB" sz="8000" dirty="0">
              <a:solidFill>
                <a:schemeClr val="bg1"/>
              </a:solidFill>
            </a:endParaRPr>
          </a:p>
        </p:txBody>
      </p:sp>
      <p:sp>
        <p:nvSpPr>
          <p:cNvPr id="5" name="Content Placeholder 4"/>
          <p:cNvSpPr>
            <a:spLocks noGrp="1"/>
          </p:cNvSpPr>
          <p:nvPr>
            <p:ph sz="half" idx="1"/>
          </p:nvPr>
        </p:nvSpPr>
        <p:spPr>
          <a:xfrm>
            <a:off x="40821" y="711200"/>
            <a:ext cx="2930979" cy="5842000"/>
          </a:xfrm>
        </p:spPr>
        <p:txBody>
          <a:bodyPr/>
          <a:lstStyle/>
          <a:p>
            <a:r>
              <a:rPr lang="en-GB" dirty="0" smtClean="0">
                <a:solidFill>
                  <a:schemeClr val="bg1"/>
                </a:solidFill>
              </a:rPr>
              <a:t>Size: ¾ of EU</a:t>
            </a:r>
          </a:p>
          <a:p>
            <a:r>
              <a:rPr lang="en-GB" dirty="0" smtClean="0">
                <a:solidFill>
                  <a:schemeClr val="bg1"/>
                </a:solidFill>
              </a:rPr>
              <a:t>If we include Greenland</a:t>
            </a:r>
          </a:p>
          <a:p>
            <a:r>
              <a:rPr lang="en-GB" dirty="0" smtClean="0">
                <a:solidFill>
                  <a:schemeClr val="bg1"/>
                </a:solidFill>
              </a:rPr>
              <a:t>And goes back</a:t>
            </a:r>
            <a:br>
              <a:rPr lang="en-GB" dirty="0" smtClean="0">
                <a:solidFill>
                  <a:schemeClr val="bg1"/>
                </a:solidFill>
              </a:rPr>
            </a:br>
            <a:r>
              <a:rPr lang="en-GB" dirty="0" smtClean="0">
                <a:solidFill>
                  <a:schemeClr val="bg1"/>
                </a:solidFill>
              </a:rPr>
              <a:t>to about 1450</a:t>
            </a:r>
          </a:p>
          <a:p>
            <a:r>
              <a:rPr lang="en-GB" dirty="0" smtClean="0"/>
              <a:t>Status in 2017:</a:t>
            </a:r>
            <a:br>
              <a:rPr lang="en-GB" dirty="0" smtClean="0"/>
            </a:br>
            <a:r>
              <a:rPr lang="en-GB" dirty="0" smtClean="0"/>
              <a:t>≈ 1% of EU</a:t>
            </a:r>
          </a:p>
        </p:txBody>
      </p:sp>
      <p:sp>
        <p:nvSpPr>
          <p:cNvPr id="6" name="Content Placeholder 5"/>
          <p:cNvSpPr>
            <a:spLocks noGrp="1"/>
          </p:cNvSpPr>
          <p:nvPr>
            <p:ph sz="half" idx="2"/>
          </p:nvPr>
        </p:nvSpPr>
        <p:spPr>
          <a:xfrm>
            <a:off x="4629150" y="2055815"/>
            <a:ext cx="4324350" cy="4121148"/>
          </a:xfrm>
        </p:spPr>
        <p:txBody>
          <a:bodyPr>
            <a:normAutofit/>
          </a:bodyPr>
          <a:lstStyle/>
          <a:p>
            <a:r>
              <a:rPr lang="en-GB" sz="3000" dirty="0" err="1" smtClean="0">
                <a:solidFill>
                  <a:schemeClr val="bg1"/>
                </a:solidFill>
              </a:rPr>
              <a:t>Dannebrog</a:t>
            </a:r>
            <a:r>
              <a:rPr lang="en-GB" sz="3000" dirty="0" smtClean="0">
                <a:solidFill>
                  <a:schemeClr val="bg1"/>
                </a:solidFill>
              </a:rPr>
              <a:t> </a:t>
            </a:r>
            <a:r>
              <a:rPr lang="mr-IN" sz="3000" dirty="0" smtClean="0">
                <a:solidFill>
                  <a:schemeClr val="bg1"/>
                </a:solidFill>
              </a:rPr>
              <a:t>–</a:t>
            </a:r>
            <a:r>
              <a:rPr lang="en-GB" sz="3000" dirty="0" smtClean="0">
                <a:solidFill>
                  <a:schemeClr val="bg1"/>
                </a:solidFill>
              </a:rPr>
              <a:t> the oldest</a:t>
            </a:r>
            <a:br>
              <a:rPr lang="en-GB" sz="3000" dirty="0" smtClean="0">
                <a:solidFill>
                  <a:schemeClr val="bg1"/>
                </a:solidFill>
              </a:rPr>
            </a:br>
            <a:r>
              <a:rPr lang="en-GB" sz="3000" dirty="0" smtClean="0">
                <a:solidFill>
                  <a:schemeClr val="bg1"/>
                </a:solidFill>
              </a:rPr>
              <a:t>national flag in use</a:t>
            </a:r>
          </a:p>
          <a:p>
            <a:r>
              <a:rPr lang="en-GB" sz="3000" dirty="0" smtClean="0"/>
              <a:t>Fell from Heaven in 1219 in Estonia when</a:t>
            </a:r>
          </a:p>
          <a:p>
            <a:r>
              <a:rPr lang="en-GB" sz="3000" dirty="0" smtClean="0">
                <a:solidFill>
                  <a:schemeClr val="bg1"/>
                </a:solidFill>
              </a:rPr>
              <a:t>Valdemar </a:t>
            </a:r>
            <a:r>
              <a:rPr lang="en-GB" sz="3000" dirty="0" err="1" smtClean="0">
                <a:solidFill>
                  <a:schemeClr val="bg1"/>
                </a:solidFill>
              </a:rPr>
              <a:t>Atterdag</a:t>
            </a:r>
            <a:r>
              <a:rPr lang="en-GB" sz="3000" dirty="0" smtClean="0">
                <a:solidFill>
                  <a:schemeClr val="bg1"/>
                </a:solidFill>
              </a:rPr>
              <a:t> was re-christening the Estonians</a:t>
            </a:r>
            <a:endParaRPr lang="en-GB" sz="3000" dirty="0">
              <a:solidFill>
                <a:schemeClr val="bg1"/>
              </a:solidFill>
            </a:endParaRPr>
          </a:p>
        </p:txBody>
      </p:sp>
      <p:sp>
        <p:nvSpPr>
          <p:cNvPr id="7" name="Content Placeholder 4"/>
          <p:cNvSpPr txBox="1">
            <a:spLocks/>
          </p:cNvSpPr>
          <p:nvPr/>
        </p:nvSpPr>
        <p:spPr>
          <a:xfrm>
            <a:off x="40821" y="711200"/>
            <a:ext cx="2930979" cy="5842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solidFill>
                  <a:schemeClr val="bg1"/>
                </a:solidFill>
              </a:rPr>
              <a:t>Size:</a:t>
            </a:r>
          </a:p>
          <a:p>
            <a:pPr marL="0" indent="0" algn="ctr">
              <a:buNone/>
            </a:pPr>
            <a:r>
              <a:rPr lang="en-GB" sz="12000" dirty="0" smtClean="0">
                <a:solidFill>
                  <a:schemeClr val="bg1"/>
                </a:solidFill>
              </a:rPr>
              <a:t>¾</a:t>
            </a:r>
          </a:p>
          <a:p>
            <a:pPr marL="0" indent="0" algn="ctr">
              <a:buNone/>
            </a:pPr>
            <a:r>
              <a:rPr lang="en-GB" sz="6000" dirty="0" smtClean="0"/>
              <a:t>of</a:t>
            </a:r>
          </a:p>
          <a:p>
            <a:pPr marL="0" indent="0" algn="ctr">
              <a:buNone/>
            </a:pPr>
            <a:r>
              <a:rPr lang="en-GB" sz="12000" dirty="0" smtClean="0">
                <a:solidFill>
                  <a:schemeClr val="bg1"/>
                </a:solidFill>
              </a:rPr>
              <a:t>EU</a:t>
            </a:r>
            <a:r>
              <a:rPr lang="en-GB" dirty="0" smtClean="0">
                <a:solidFill>
                  <a:schemeClr val="bg1"/>
                </a:solidFill>
              </a:rPr>
              <a:t> </a:t>
            </a:r>
            <a:endParaRPr lang="en-GB" dirty="0">
              <a:solidFill>
                <a:schemeClr val="bg1"/>
              </a:solidFill>
            </a:endParaRPr>
          </a:p>
        </p:txBody>
      </p:sp>
      <p:sp>
        <p:nvSpPr>
          <p:cNvPr id="9" name="TextBox 8"/>
          <p:cNvSpPr txBox="1"/>
          <p:nvPr/>
        </p:nvSpPr>
        <p:spPr>
          <a:xfrm>
            <a:off x="1689100" y="5486906"/>
            <a:ext cx="5359400" cy="1015663"/>
          </a:xfrm>
          <a:prstGeom prst="rect">
            <a:avLst/>
          </a:prstGeom>
          <a:noFill/>
        </p:spPr>
        <p:txBody>
          <a:bodyPr wrap="square" rtlCol="0">
            <a:spAutoFit/>
          </a:bodyPr>
          <a:lstStyle/>
          <a:p>
            <a:r>
              <a:rPr lang="en-GB" sz="6000" dirty="0" smtClean="0">
                <a:solidFill>
                  <a:schemeClr val="bg1"/>
                </a:solidFill>
              </a:rPr>
              <a:t>But</a:t>
            </a:r>
            <a:r>
              <a:rPr lang="en-GB" sz="6000" dirty="0" smtClean="0"/>
              <a:t> we </a:t>
            </a:r>
            <a:r>
              <a:rPr lang="en-GB" sz="6000" dirty="0" smtClean="0">
                <a:solidFill>
                  <a:schemeClr val="bg1"/>
                </a:solidFill>
              </a:rPr>
              <a:t>have </a:t>
            </a:r>
            <a:r>
              <a:rPr lang="mr-IN" sz="6000" dirty="0" smtClean="0">
                <a:solidFill>
                  <a:schemeClr val="bg1"/>
                </a:solidFill>
              </a:rPr>
              <a:t>…</a:t>
            </a:r>
            <a:endParaRPr lang="en-GB" sz="6000" dirty="0">
              <a:solidFill>
                <a:schemeClr val="bg1"/>
              </a:solidFill>
            </a:endParaRPr>
          </a:p>
        </p:txBody>
      </p:sp>
    </p:spTree>
    <p:extLst>
      <p:ext uri="{BB962C8B-B14F-4D97-AF65-F5344CB8AC3E}">
        <p14:creationId xmlns:p14="http://schemas.microsoft.com/office/powerpoint/2010/main" val="120064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xit" presetSubtype="0" fill="hold" grpId="1" nodeType="clickEffect">
                                  <p:stCondLst>
                                    <p:cond delay="0"/>
                                  </p:stCondLst>
                                  <p:childTnLst>
                                    <p:animEffect transition="out" filter="dissolve">
                                      <p:cBhvr>
                                        <p:cTn id="38" dur="500"/>
                                        <p:tgtEl>
                                          <p:spTgt spid="7">
                                            <p:txEl>
                                              <p:pRg st="0" end="0"/>
                                            </p:txEl>
                                          </p:spTgt>
                                        </p:tgtEl>
                                      </p:cBhvr>
                                    </p:animEffect>
                                    <p:set>
                                      <p:cBhvr>
                                        <p:cTn id="39" dur="1" fill="hold">
                                          <p:stCondLst>
                                            <p:cond delay="499"/>
                                          </p:stCondLst>
                                        </p:cTn>
                                        <p:tgtEl>
                                          <p:spTgt spid="7">
                                            <p:txEl>
                                              <p:pRg st="0" end="0"/>
                                            </p:txEl>
                                          </p:spTgt>
                                        </p:tgtEl>
                                        <p:attrNameLst>
                                          <p:attrName>style.visibility</p:attrName>
                                        </p:attrNameLst>
                                      </p:cBhvr>
                                      <p:to>
                                        <p:strVal val="hidden"/>
                                      </p:to>
                                    </p:set>
                                  </p:childTnLst>
                                </p:cTn>
                              </p:par>
                              <p:par>
                                <p:cTn id="40" presetID="9" presetClass="exit" presetSubtype="0" fill="hold" grpId="1" nodeType="withEffect">
                                  <p:stCondLst>
                                    <p:cond delay="0"/>
                                  </p:stCondLst>
                                  <p:childTnLst>
                                    <p:animEffect transition="out" filter="dissolve">
                                      <p:cBhvr>
                                        <p:cTn id="41" dur="500"/>
                                        <p:tgtEl>
                                          <p:spTgt spid="7">
                                            <p:txEl>
                                              <p:pRg st="1" end="1"/>
                                            </p:txEl>
                                          </p:spTgt>
                                        </p:tgtEl>
                                      </p:cBhvr>
                                    </p:animEffect>
                                    <p:set>
                                      <p:cBhvr>
                                        <p:cTn id="42" dur="1" fill="hold">
                                          <p:stCondLst>
                                            <p:cond delay="499"/>
                                          </p:stCondLst>
                                        </p:cTn>
                                        <p:tgtEl>
                                          <p:spTgt spid="7">
                                            <p:txEl>
                                              <p:pRg st="1" end="1"/>
                                            </p:txEl>
                                          </p:spTgt>
                                        </p:tgtEl>
                                        <p:attrNameLst>
                                          <p:attrName>style.visibility</p:attrName>
                                        </p:attrNameLst>
                                      </p:cBhvr>
                                      <p:to>
                                        <p:strVal val="hidden"/>
                                      </p:to>
                                    </p:set>
                                  </p:childTnLst>
                                </p:cTn>
                              </p:par>
                              <p:par>
                                <p:cTn id="43" presetID="9" presetClass="exit" presetSubtype="0" fill="hold" grpId="1" nodeType="withEffect">
                                  <p:stCondLst>
                                    <p:cond delay="0"/>
                                  </p:stCondLst>
                                  <p:childTnLst>
                                    <p:animEffect transition="out" filter="dissolve">
                                      <p:cBhvr>
                                        <p:cTn id="44" dur="500"/>
                                        <p:tgtEl>
                                          <p:spTgt spid="7">
                                            <p:txEl>
                                              <p:pRg st="2" end="2"/>
                                            </p:txEl>
                                          </p:spTgt>
                                        </p:tgtEl>
                                      </p:cBhvr>
                                    </p:animEffect>
                                    <p:set>
                                      <p:cBhvr>
                                        <p:cTn id="45" dur="1" fill="hold">
                                          <p:stCondLst>
                                            <p:cond delay="499"/>
                                          </p:stCondLst>
                                        </p:cTn>
                                        <p:tgtEl>
                                          <p:spTgt spid="7">
                                            <p:txEl>
                                              <p:pRg st="2" end="2"/>
                                            </p:txEl>
                                          </p:spTgt>
                                        </p:tgtEl>
                                        <p:attrNameLst>
                                          <p:attrName>style.visibility</p:attrName>
                                        </p:attrNameLst>
                                      </p:cBhvr>
                                      <p:to>
                                        <p:strVal val="hidden"/>
                                      </p:to>
                                    </p:set>
                                  </p:childTnLst>
                                </p:cTn>
                              </p:par>
                              <p:par>
                                <p:cTn id="46" presetID="9" presetClass="exit" presetSubtype="0" fill="hold" grpId="1" nodeType="withEffect">
                                  <p:stCondLst>
                                    <p:cond delay="0"/>
                                  </p:stCondLst>
                                  <p:childTnLst>
                                    <p:animEffect transition="out" filter="dissolve">
                                      <p:cBhvr>
                                        <p:cTn id="47" dur="500"/>
                                        <p:tgtEl>
                                          <p:spTgt spid="7">
                                            <p:txEl>
                                              <p:pRg st="3" end="3"/>
                                            </p:txEl>
                                          </p:spTgt>
                                        </p:tgtEl>
                                      </p:cBhvr>
                                    </p:animEffect>
                                    <p:set>
                                      <p:cBhvr>
                                        <p:cTn id="48" dur="1" fill="hold">
                                          <p:stCondLst>
                                            <p:cond delay="499"/>
                                          </p:stCondLst>
                                        </p:cTn>
                                        <p:tgtEl>
                                          <p:spTgt spid="7">
                                            <p:txEl>
                                              <p:pRg st="3" end="3"/>
                                            </p:txEl>
                                          </p:spTgt>
                                        </p:tgtEl>
                                        <p:attrNameLst>
                                          <p:attrName>style.visibility</p:attrName>
                                        </p:attrNameLst>
                                      </p:cBhvr>
                                      <p:to>
                                        <p:strVal val="hidden"/>
                                      </p:to>
                                    </p:set>
                                  </p:childTnLst>
                                </p:cTn>
                              </p:par>
                            </p:childTnLst>
                          </p:cTn>
                        </p:par>
                        <p:par>
                          <p:cTn id="49" fill="hold">
                            <p:stCondLst>
                              <p:cond delay="500"/>
                            </p:stCondLst>
                            <p:childTnLst>
                              <p:par>
                                <p:cTn id="50" presetID="1" presetClass="entr" presetSubtype="0" fill="hold" grpId="0" nodeType="afterEffect">
                                  <p:stCondLst>
                                    <p:cond delay="0"/>
                                  </p:stCondLst>
                                  <p:childTnLst>
                                    <p:set>
                                      <p:cBhvr>
                                        <p:cTn id="5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2" presetClass="entr" presetSubtype="4" fill="hold" grpId="0" nodeType="clickEffect">
                                  <p:stCondLst>
                                    <p:cond delay="0"/>
                                  </p:stCondLst>
                                  <p:childTnLst>
                                    <p:set>
                                      <p:cBhvr>
                                        <p:cTn id="67" dur="1" fill="hold">
                                          <p:stCondLst>
                                            <p:cond delay="0"/>
                                          </p:stCondLst>
                                        </p:cTn>
                                        <p:tgtEl>
                                          <p:spTgt spid="9"/>
                                        </p:tgtEl>
                                        <p:attrNameLst>
                                          <p:attrName>style.visibility</p:attrName>
                                        </p:attrNameLst>
                                      </p:cBhvr>
                                      <p:to>
                                        <p:strVal val="visible"/>
                                      </p:to>
                                    </p:set>
                                    <p:anim calcmode="lin" valueType="num">
                                      <p:cBhvr additive="base">
                                        <p:cTn id="68" dur="500"/>
                                        <p:tgtEl>
                                          <p:spTgt spid="9"/>
                                        </p:tgtEl>
                                        <p:attrNameLst>
                                          <p:attrName>ppt_y</p:attrName>
                                        </p:attrNameLst>
                                      </p:cBhvr>
                                      <p:tavLst>
                                        <p:tav tm="0">
                                          <p:val>
                                            <p:strVal val="#ppt_y+#ppt_h*1.125000"/>
                                          </p:val>
                                        </p:tav>
                                        <p:tav tm="100000">
                                          <p:val>
                                            <p:strVal val="#ppt_y"/>
                                          </p:val>
                                        </p:tav>
                                      </p:tavLst>
                                    </p:anim>
                                    <p:animEffect transition="in" filter="wipe(up)">
                                      <p:cBhvr>
                                        <p:cTn id="6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uiExpand="1" build="p"/>
      <p:bldP spid="6" grpId="0" build="p"/>
      <p:bldP spid="7" grpId="0" uiExpand="1" build="p"/>
      <p:bldP spid="7" grpId="1" build="allAtOnce"/>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2" name="Group 11"/>
          <p:cNvGrpSpPr/>
          <p:nvPr/>
        </p:nvGrpSpPr>
        <p:grpSpPr>
          <a:xfrm>
            <a:off x="5434156" y="1131463"/>
            <a:ext cx="1832311" cy="671206"/>
            <a:chOff x="5434156" y="1131463"/>
            <a:chExt cx="1832311" cy="671206"/>
          </a:xfrm>
        </p:grpSpPr>
        <p:sp>
          <p:nvSpPr>
            <p:cNvPr id="3" name="TextBox 2"/>
            <p:cNvSpPr txBox="1"/>
            <p:nvPr/>
          </p:nvSpPr>
          <p:spPr>
            <a:xfrm>
              <a:off x="6035040" y="1131463"/>
              <a:ext cx="1231427" cy="584775"/>
            </a:xfrm>
            <a:prstGeom prst="rect">
              <a:avLst/>
            </a:prstGeom>
            <a:noFill/>
          </p:spPr>
          <p:txBody>
            <a:bodyPr wrap="none" rtlCol="0">
              <a:spAutoFit/>
            </a:bodyPr>
            <a:lstStyle/>
            <a:p>
              <a:r>
                <a:rPr lang="en-GB" sz="3200" dirty="0" smtClean="0"/>
                <a:t>147 m</a:t>
              </a:r>
              <a:endParaRPr lang="en-GB" sz="3200" dirty="0"/>
            </a:p>
          </p:txBody>
        </p:sp>
        <p:cxnSp>
          <p:nvCxnSpPr>
            <p:cNvPr id="5" name="Straight Arrow Connector 4"/>
            <p:cNvCxnSpPr>
              <a:stCxn id="3" idx="1"/>
            </p:cNvCxnSpPr>
            <p:nvPr/>
          </p:nvCxnSpPr>
          <p:spPr>
            <a:xfrm rot="10800000" flipV="1">
              <a:off x="5434156" y="1423850"/>
              <a:ext cx="600884" cy="378819"/>
            </a:xfrm>
            <a:prstGeom prst="curvedConnector3">
              <a:avLst>
                <a:gd name="adj1" fmla="val 102174"/>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5434156" y="400495"/>
            <a:ext cx="2803396" cy="584775"/>
          </a:xfrm>
          <a:prstGeom prst="rect">
            <a:avLst/>
          </a:prstGeom>
          <a:noFill/>
        </p:spPr>
        <p:txBody>
          <a:bodyPr wrap="none" rtlCol="0">
            <a:spAutoFit/>
          </a:bodyPr>
          <a:lstStyle/>
          <a:p>
            <a:r>
              <a:rPr lang="en-GB" sz="3200" dirty="0" smtClean="0"/>
              <a:t>Danish weather</a:t>
            </a:r>
            <a:endParaRPr lang="en-GB" sz="3200" dirty="0"/>
          </a:p>
        </p:txBody>
      </p:sp>
      <p:sp>
        <p:nvSpPr>
          <p:cNvPr id="14" name="Title 13"/>
          <p:cNvSpPr>
            <a:spLocks noGrp="1"/>
          </p:cNvSpPr>
          <p:nvPr>
            <p:ph type="title"/>
          </p:nvPr>
        </p:nvSpPr>
        <p:spPr/>
        <p:txBody>
          <a:bodyPr/>
          <a:lstStyle/>
          <a:p>
            <a:r>
              <a:rPr lang="en-GB" dirty="0" smtClean="0"/>
              <a:t>Sky mountain</a:t>
            </a:r>
            <a:endParaRPr lang="en-GB" dirty="0"/>
          </a:p>
        </p:txBody>
      </p:sp>
      <p:sp>
        <p:nvSpPr>
          <p:cNvPr id="15" name="Content Placeholder 14"/>
          <p:cNvSpPr>
            <a:spLocks noGrp="1"/>
          </p:cNvSpPr>
          <p:nvPr>
            <p:ph idx="1"/>
          </p:nvPr>
        </p:nvSpPr>
        <p:spPr>
          <a:xfrm>
            <a:off x="628650" y="2241247"/>
            <a:ext cx="7886700" cy="3935715"/>
          </a:xfrm>
        </p:spPr>
        <p:txBody>
          <a:bodyPr/>
          <a:lstStyle/>
          <a:p>
            <a:r>
              <a:rPr lang="en-GB" dirty="0" smtClean="0">
                <a:solidFill>
                  <a:schemeClr val="bg1"/>
                </a:solidFill>
              </a:rPr>
              <a:t>But </a:t>
            </a:r>
            <a:r>
              <a:rPr lang="en-GB" dirty="0" err="1" smtClean="0">
                <a:solidFill>
                  <a:schemeClr val="bg1"/>
                </a:solidFill>
              </a:rPr>
              <a:t>Yding</a:t>
            </a:r>
            <a:r>
              <a:rPr lang="en-GB" dirty="0" smtClean="0">
                <a:solidFill>
                  <a:schemeClr val="bg1"/>
                </a:solidFill>
              </a:rPr>
              <a:t> </a:t>
            </a:r>
            <a:r>
              <a:rPr lang="en-GB" dirty="0" err="1" smtClean="0">
                <a:solidFill>
                  <a:schemeClr val="bg1"/>
                </a:solidFill>
              </a:rPr>
              <a:t>Skovhøj</a:t>
            </a:r>
            <a:r>
              <a:rPr lang="en-GB" dirty="0" smtClean="0">
                <a:solidFill>
                  <a:schemeClr val="bg1"/>
                </a:solidFill>
              </a:rPr>
              <a:t> is even higher</a:t>
            </a:r>
          </a:p>
          <a:p>
            <a:r>
              <a:rPr lang="en-GB" dirty="0" smtClean="0">
                <a:solidFill>
                  <a:schemeClr val="bg1"/>
                </a:solidFill>
              </a:rPr>
              <a:t>172,54 m including a bronze age burial mound</a:t>
            </a:r>
          </a:p>
          <a:p>
            <a:r>
              <a:rPr lang="en-GB" dirty="0" smtClean="0">
                <a:solidFill>
                  <a:schemeClr val="bg1"/>
                </a:solidFill>
              </a:rPr>
              <a:t>The land of “</a:t>
            </a:r>
            <a:r>
              <a:rPr lang="en-GB" dirty="0" err="1" smtClean="0">
                <a:solidFill>
                  <a:schemeClr val="bg1"/>
                </a:solidFill>
              </a:rPr>
              <a:t>smørrebrød</a:t>
            </a:r>
            <a:r>
              <a:rPr lang="en-GB" dirty="0" smtClean="0">
                <a:solidFill>
                  <a:schemeClr val="bg1"/>
                </a:solidFill>
              </a:rPr>
              <a:t>” open sandwiches</a:t>
            </a:r>
            <a:br>
              <a:rPr lang="en-GB" dirty="0" smtClean="0">
                <a:solidFill>
                  <a:schemeClr val="bg1"/>
                </a:solidFill>
              </a:rPr>
            </a:br>
            <a:r>
              <a:rPr lang="en-GB" dirty="0" smtClean="0">
                <a:solidFill>
                  <a:schemeClr val="bg1"/>
                </a:solidFill>
              </a:rPr>
              <a:t>Royal Copenhagen,</a:t>
            </a:r>
            <a:br>
              <a:rPr lang="en-GB" dirty="0" smtClean="0">
                <a:solidFill>
                  <a:schemeClr val="bg1"/>
                </a:solidFill>
              </a:rPr>
            </a:br>
            <a:r>
              <a:rPr lang="en-GB" dirty="0" smtClean="0">
                <a:solidFill>
                  <a:schemeClr val="bg1"/>
                </a:solidFill>
              </a:rPr>
              <a:t>Carlsberg, and Lego</a:t>
            </a:r>
          </a:p>
          <a:p>
            <a:endParaRPr lang="en-GB" dirty="0">
              <a:solidFill>
                <a:schemeClr val="bg1"/>
              </a:solidFill>
            </a:endParaRP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11700" y="3804607"/>
            <a:ext cx="4216400" cy="2810933"/>
          </a:xfrm>
          <a:prstGeom prst="rect">
            <a:avLst/>
          </a:prstGeom>
        </p:spPr>
      </p:pic>
    </p:spTree>
    <p:extLst>
      <p:ext uri="{BB962C8B-B14F-4D97-AF65-F5344CB8AC3E}">
        <p14:creationId xmlns:p14="http://schemas.microsoft.com/office/powerpoint/2010/main" val="152544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uiExpand="1"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4528</TotalTime>
  <Words>968</Words>
  <Application>Microsoft Macintosh PowerPoint</Application>
  <PresentationFormat>On-screen Show (4:3)</PresentationFormat>
  <Paragraphs>218</Paragraphs>
  <Slides>40</Slides>
  <Notes>15</Notes>
  <HiddenSlides>0</HiddenSlides>
  <MMClips>4</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40</vt:i4>
      </vt:variant>
    </vt:vector>
  </HeadingPairs>
  <TitlesOfParts>
    <vt:vector size="55" baseType="lpstr">
      <vt:lpstr>Avenir Medium</vt:lpstr>
      <vt:lpstr>Bodoni 72 Oldstyle Book</vt:lpstr>
      <vt:lpstr>Calibri</vt:lpstr>
      <vt:lpstr>Calibri Light</vt:lpstr>
      <vt:lpstr>Consolas</vt:lpstr>
      <vt:lpstr>Curlz MT</vt:lpstr>
      <vt:lpstr>Edwardian Script ITC</vt:lpstr>
      <vt:lpstr>Gotham</vt:lpstr>
      <vt:lpstr>Gotham Medium</vt:lpstr>
      <vt:lpstr>Helvetica</vt:lpstr>
      <vt:lpstr>Lucida Blackletter</vt:lpstr>
      <vt:lpstr>Mangal</vt:lpstr>
      <vt:lpstr>Wingdings</vt:lpstr>
      <vt:lpstr>Arial</vt:lpstr>
      <vt:lpstr>Office Theme</vt:lpstr>
      <vt:lpstr>IT Seminar #11</vt:lpstr>
      <vt:lpstr>PowerPoint Presentation</vt:lpstr>
      <vt:lpstr>PowerPoint Presentation</vt:lpstr>
      <vt:lpstr>PowerPoint Presentation</vt:lpstr>
      <vt:lpstr>PowerPoint Presentation</vt:lpstr>
      <vt:lpstr>PowerPoint Presentation</vt:lpstr>
      <vt:lpstr>PowerPoint Presentation</vt:lpstr>
      <vt:lpstr>Denmark</vt:lpstr>
      <vt:lpstr>Sky mountain</vt:lpstr>
      <vt:lpstr>Time</vt:lpstr>
      <vt:lpstr>Talking about time in Switzerland</vt:lpstr>
      <vt:lpstr>Talking about time in Switzerland</vt:lpstr>
      <vt:lpstr>Χρόνος - Khronos</vt:lpstr>
      <vt:lpstr>Big bang</vt:lpstr>
      <vt:lpstr>What is time</vt:lpstr>
      <vt:lpstr>What is time - seconds</vt:lpstr>
      <vt:lpstr>Calendar building blocks</vt:lpstr>
      <vt:lpstr>The Sun</vt:lpstr>
      <vt:lpstr>The Moon</vt:lpstr>
      <vt:lpstr>Roman calendars</vt:lpstr>
      <vt:lpstr>Gregorian Calendar</vt:lpstr>
      <vt:lpstr>Gregorian Calendar</vt:lpstr>
      <vt:lpstr>PowerPoint Presentation</vt:lpstr>
      <vt:lpstr>1923 Julian Calendar strikes back</vt:lpstr>
      <vt:lpstr>Islamic calendar</vt:lpstr>
      <vt:lpstr>Chinese Calendar</vt:lpstr>
      <vt:lpstr>Week and day numbers</vt:lpstr>
      <vt:lpstr>PowerPoint Presentation</vt:lpstr>
      <vt:lpstr>Time zones</vt:lpstr>
      <vt:lpstr>PowerPoint Presentation</vt:lpstr>
      <vt:lpstr>UTC</vt:lpstr>
      <vt:lpstr>Daylight saving time</vt:lpstr>
      <vt:lpstr>DST - does it work?</vt:lpstr>
      <vt:lpstr>PowerPoint Presentation</vt:lpstr>
      <vt:lpstr>Winter USA</vt:lpstr>
      <vt:lpstr>Summer USA (from 2018)</vt:lpstr>
      <vt:lpstr>We don’t even agree on the spelling</vt:lpstr>
      <vt:lpstr>PowerPoint Presentation</vt:lpstr>
      <vt:lpstr>Time formats</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dc:title>
  <dc:creator>Microsoft Office User</dc:creator>
  <cp:lastModifiedBy>Microsoft Office User</cp:lastModifiedBy>
  <cp:revision>87</cp:revision>
  <dcterms:created xsi:type="dcterms:W3CDTF">2017-04-07T08:42:41Z</dcterms:created>
  <dcterms:modified xsi:type="dcterms:W3CDTF">2017-04-21T10:00:32Z</dcterms:modified>
</cp:coreProperties>
</file>